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5" r:id="rId1"/>
  </p:sldMasterIdLst>
  <p:notesMasterIdLst>
    <p:notesMasterId r:id="rId72"/>
  </p:notesMasterIdLst>
  <p:sldIdLst>
    <p:sldId id="393" r:id="rId2"/>
    <p:sldId id="256" r:id="rId3"/>
    <p:sldId id="265" r:id="rId4"/>
    <p:sldId id="271" r:id="rId5"/>
    <p:sldId id="394" r:id="rId6"/>
    <p:sldId id="396" r:id="rId7"/>
    <p:sldId id="268" r:id="rId8"/>
    <p:sldId id="270" r:id="rId9"/>
    <p:sldId id="272" r:id="rId10"/>
    <p:sldId id="337" r:id="rId11"/>
    <p:sldId id="339" r:id="rId12"/>
    <p:sldId id="340" r:id="rId13"/>
    <p:sldId id="342" r:id="rId14"/>
    <p:sldId id="347" r:id="rId15"/>
    <p:sldId id="345" r:id="rId16"/>
    <p:sldId id="344" r:id="rId17"/>
    <p:sldId id="346" r:id="rId18"/>
    <p:sldId id="348" r:id="rId19"/>
    <p:sldId id="349" r:id="rId20"/>
    <p:sldId id="350" r:id="rId21"/>
    <p:sldId id="351" r:id="rId22"/>
    <p:sldId id="352" r:id="rId23"/>
    <p:sldId id="353" r:id="rId24"/>
    <p:sldId id="354" r:id="rId25"/>
    <p:sldId id="355" r:id="rId26"/>
    <p:sldId id="356" r:id="rId27"/>
    <p:sldId id="357" r:id="rId28"/>
    <p:sldId id="366" r:id="rId29"/>
    <p:sldId id="367"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 id="384" r:id="rId44"/>
    <p:sldId id="385" r:id="rId45"/>
    <p:sldId id="386" r:id="rId46"/>
    <p:sldId id="387" r:id="rId47"/>
    <p:sldId id="388" r:id="rId48"/>
    <p:sldId id="390" r:id="rId49"/>
    <p:sldId id="392" r:id="rId50"/>
    <p:sldId id="273" r:id="rId51"/>
    <p:sldId id="275" r:id="rId52"/>
    <p:sldId id="274" r:id="rId53"/>
    <p:sldId id="276" r:id="rId54"/>
    <p:sldId id="278" r:id="rId55"/>
    <p:sldId id="283" r:id="rId56"/>
    <p:sldId id="397" r:id="rId57"/>
    <p:sldId id="285" r:id="rId58"/>
    <p:sldId id="359" r:id="rId59"/>
    <p:sldId id="365" r:id="rId60"/>
    <p:sldId id="287" r:id="rId61"/>
    <p:sldId id="361" r:id="rId62"/>
    <p:sldId id="288" r:id="rId63"/>
    <p:sldId id="289" r:id="rId64"/>
    <p:sldId id="291" r:id="rId65"/>
    <p:sldId id="399" r:id="rId66"/>
    <p:sldId id="363" r:id="rId67"/>
    <p:sldId id="297" r:id="rId68"/>
    <p:sldId id="298" r:id="rId69"/>
    <p:sldId id="364" r:id="rId70"/>
    <p:sldId id="29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67A6"/>
    <a:srgbClr val="FFD217"/>
    <a:srgbClr val="FFED7B"/>
    <a:srgbClr val="FFE02C"/>
    <a:srgbClr val="FFDA0B"/>
    <a:srgbClr val="FFC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7" autoAdjust="0"/>
  </p:normalViewPr>
  <p:slideViewPr>
    <p:cSldViewPr snapToGrid="0" snapToObjects="1">
      <p:cViewPr varScale="1">
        <p:scale>
          <a:sx n="72" d="100"/>
          <a:sy n="72" d="100"/>
        </p:scale>
        <p:origin x="1326" y="54"/>
      </p:cViewPr>
      <p:guideLst>
        <p:guide orient="horz" pos="2160"/>
        <p:guide pos="2880"/>
      </p:guideLst>
    </p:cSldViewPr>
  </p:slideViewPr>
  <p:notesTextViewPr>
    <p:cViewPr>
      <p:scale>
        <a:sx n="100" d="100"/>
        <a:sy n="100" d="100"/>
      </p:scale>
      <p:origin x="0" y="0"/>
    </p:cViewPr>
  </p:notesTextViewPr>
  <p:sorterViewPr>
    <p:cViewPr>
      <p:scale>
        <a:sx n="61" d="100"/>
        <a:sy n="6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ate:Desktop:Lead%20SWITCH:Documents:Bangkok%20Handouts:Charts%20for%20Bangkok.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axId val="220289632"/>
        <c:axId val="220293944"/>
      </c:barChart>
      <c:catAx>
        <c:axId val="220289632"/>
        <c:scaling>
          <c:orientation val="minMax"/>
        </c:scaling>
        <c:delete val="0"/>
        <c:axPos val="b"/>
        <c:numFmt formatCode="General" sourceLinked="0"/>
        <c:majorTickMark val="out"/>
        <c:minorTickMark val="none"/>
        <c:tickLblPos val="nextTo"/>
        <c:crossAx val="220293944"/>
        <c:crosses val="autoZero"/>
        <c:auto val="1"/>
        <c:lblAlgn val="ctr"/>
        <c:lblOffset val="100"/>
        <c:noMultiLvlLbl val="0"/>
      </c:catAx>
      <c:valAx>
        <c:axId val="220293944"/>
        <c:scaling>
          <c:orientation val="minMax"/>
        </c:scaling>
        <c:delete val="0"/>
        <c:axPos val="l"/>
        <c:majorGridlines/>
        <c:numFmt formatCode="General" sourceLinked="1"/>
        <c:majorTickMark val="out"/>
        <c:minorTickMark val="none"/>
        <c:tickLblPos val="nextTo"/>
        <c:crossAx val="220289632"/>
        <c:crosses val="autoZero"/>
        <c:crossBetween val="between"/>
      </c:valAx>
      <c:spPr>
        <a:noFill/>
        <a:ln w="25400">
          <a:noFill/>
        </a:ln>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Architectural</c:v>
                </c:pt>
                <c:pt idx="1">
                  <c:v>Industrial</c:v>
                </c:pt>
              </c:strCache>
            </c:strRef>
          </c:cat>
          <c:val>
            <c:numRef>
              <c:f>Sheet1!$B$2:$B$3</c:f>
              <c:numCache>
                <c:formatCode>0%</c:formatCode>
                <c:ptCount val="2"/>
                <c:pt idx="0">
                  <c:v>0.51</c:v>
                </c:pt>
                <c:pt idx="1">
                  <c:v>0.49000000000000027</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Paint Demand in Asia</c:v>
                </c:pt>
              </c:strCache>
            </c:strRef>
          </c:tx>
          <c:dPt>
            <c:idx val="0"/>
            <c:bubble3D val="0"/>
            <c:spPr>
              <a:solidFill>
                <a:schemeClr val="bg2">
                  <a:lumMod val="90000"/>
                </a:schemeClr>
              </a:solidFill>
            </c:spPr>
          </c:dPt>
          <c:dLbls>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Sheet1!$A$2:$A$3</c:f>
              <c:strCache>
                <c:ptCount val="2"/>
                <c:pt idx="0">
                  <c:v>Oil-Based Paint</c:v>
                </c:pt>
                <c:pt idx="1">
                  <c:v>Water-Based Paint</c:v>
                </c:pt>
              </c:strCache>
            </c:strRef>
          </c:cat>
          <c:val>
            <c:numRef>
              <c:f>Sheet1!$B$2:$B$3</c:f>
              <c:numCache>
                <c:formatCode>0%</c:formatCode>
                <c:ptCount val="2"/>
                <c:pt idx="0">
                  <c:v>0.32000000000000034</c:v>
                </c:pt>
                <c:pt idx="1">
                  <c:v>0.68</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dirty="0" smtClean="0"/>
              <a:t>19% Global Increase</a:t>
            </a:r>
            <a:r>
              <a:rPr lang="en-US" sz="1800" baseline="0" dirty="0" smtClean="0"/>
              <a:t> in Ten Years</a:t>
            </a:r>
            <a:endParaRPr lang="en-US" sz="1800" dirty="0"/>
          </a:p>
        </c:rich>
      </c:tx>
      <c:layout/>
      <c:overlay val="0"/>
    </c:title>
    <c:autoTitleDeleted val="0"/>
    <c:plotArea>
      <c:layout/>
      <c:barChart>
        <c:barDir val="col"/>
        <c:grouping val="clustered"/>
        <c:varyColors val="0"/>
        <c:ser>
          <c:idx val="1"/>
          <c:order val="0"/>
          <c:tx>
            <c:strRef>
              <c:f>'Global Arch Paint Growth'!$A$9</c:f>
              <c:strCache>
                <c:ptCount val="1"/>
                <c:pt idx="0">
                  <c:v>Oil-based</c:v>
                </c:pt>
              </c:strCache>
            </c:strRef>
          </c:tx>
          <c:invertIfNegative val="0"/>
          <c:cat>
            <c:strRef>
              <c:f>'Global Arch Paint Growth'!$B$7:$D$7</c:f>
              <c:strCache>
                <c:ptCount val="3"/>
                <c:pt idx="0">
                  <c:v>2001</c:v>
                </c:pt>
                <c:pt idx="1">
                  <c:v>2006</c:v>
                </c:pt>
                <c:pt idx="2">
                  <c:v>2011*</c:v>
                </c:pt>
              </c:strCache>
            </c:strRef>
          </c:cat>
          <c:val>
            <c:numRef>
              <c:f>'Global Arch Paint Growth'!$B$9:$D$9</c:f>
              <c:numCache>
                <c:formatCode>General</c:formatCode>
                <c:ptCount val="3"/>
                <c:pt idx="0">
                  <c:v>4.9000000000000004</c:v>
                </c:pt>
                <c:pt idx="1">
                  <c:v>5.5350000000000001</c:v>
                </c:pt>
                <c:pt idx="2">
                  <c:v>5.85</c:v>
                </c:pt>
              </c:numCache>
            </c:numRef>
          </c:val>
        </c:ser>
        <c:dLbls>
          <c:showLegendKey val="0"/>
          <c:showVal val="0"/>
          <c:showCatName val="0"/>
          <c:showSerName val="0"/>
          <c:showPercent val="0"/>
          <c:showBubbleSize val="0"/>
        </c:dLbls>
        <c:gapWidth val="150"/>
        <c:axId val="220890576"/>
        <c:axId val="220889792"/>
      </c:barChart>
      <c:catAx>
        <c:axId val="220890576"/>
        <c:scaling>
          <c:orientation val="minMax"/>
        </c:scaling>
        <c:delete val="0"/>
        <c:axPos val="b"/>
        <c:numFmt formatCode="General" sourceLinked="1"/>
        <c:majorTickMark val="out"/>
        <c:minorTickMark val="none"/>
        <c:tickLblPos val="nextTo"/>
        <c:crossAx val="220889792"/>
        <c:crosses val="autoZero"/>
        <c:auto val="1"/>
        <c:lblAlgn val="ctr"/>
        <c:lblOffset val="100"/>
        <c:noMultiLvlLbl val="0"/>
      </c:catAx>
      <c:valAx>
        <c:axId val="220889792"/>
        <c:scaling>
          <c:orientation val="minMax"/>
        </c:scaling>
        <c:delete val="0"/>
        <c:axPos val="l"/>
        <c:majorGridlines/>
        <c:title>
          <c:tx>
            <c:rich>
              <a:bodyPr rot="-5400000" vert="horz" anchor="ctr" anchorCtr="1"/>
              <a:lstStyle/>
              <a:p>
                <a:pPr>
                  <a:defRPr/>
                </a:pPr>
                <a:r>
                  <a:rPr lang="en-US" dirty="0"/>
                  <a:t>Million</a:t>
                </a:r>
                <a:r>
                  <a:rPr lang="en-US" baseline="0" dirty="0"/>
                  <a:t> Metric Tons</a:t>
                </a:r>
                <a:endParaRPr lang="en-US" dirty="0"/>
              </a:p>
            </c:rich>
          </c:tx>
          <c:layout/>
          <c:overlay val="0"/>
        </c:title>
        <c:numFmt formatCode="General" sourceLinked="1"/>
        <c:majorTickMark val="out"/>
        <c:minorTickMark val="none"/>
        <c:tickLblPos val="nextTo"/>
        <c:crossAx val="22089057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17302376289412214"/>
          <c:w val="0.97104155260158953"/>
          <c:h val="0.70145621472362796"/>
        </c:manualLayout>
      </c:layout>
      <c:pie3DChart>
        <c:varyColors val="1"/>
        <c:ser>
          <c:idx val="0"/>
          <c:order val="0"/>
          <c:tx>
            <c:strRef>
              <c:f>Sheet1!$B$1</c:f>
              <c:strCache>
                <c:ptCount val="1"/>
                <c:pt idx="0">
                  <c:v>Sales</c:v>
                </c:pt>
              </c:strCache>
            </c:strRef>
          </c:tx>
          <c:dPt>
            <c:idx val="0"/>
            <c:bubble3D val="0"/>
            <c:spPr>
              <a:solidFill>
                <a:schemeClr val="bg2">
                  <a:lumMod val="90000"/>
                </a:schemeClr>
              </a:solidFill>
            </c:spPr>
          </c:dPt>
          <c:dLbls>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Sheet1!$A$2:$A$3</c:f>
              <c:strCache>
                <c:ptCount val="2"/>
                <c:pt idx="0">
                  <c:v>Oil-Based</c:v>
                </c:pt>
                <c:pt idx="1">
                  <c:v>Water-Based</c:v>
                </c:pt>
              </c:strCache>
            </c:strRef>
          </c:cat>
          <c:val>
            <c:numRef>
              <c:f>Sheet1!$B$2:$B$3</c:f>
              <c:numCache>
                <c:formatCode>0%</c:formatCode>
                <c:ptCount val="2"/>
                <c:pt idx="0">
                  <c:v>0.27</c:v>
                </c:pt>
                <c:pt idx="1">
                  <c:v>0.73000000000000054</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Percent </a:t>
            </a:r>
            <a:r>
              <a:rPr lang="en-US" dirty="0" smtClean="0"/>
              <a:t>Reduction </a:t>
            </a:r>
            <a:r>
              <a:rPr lang="en-US" dirty="0"/>
              <a:t>One Year After Window </a:t>
            </a:r>
            <a:r>
              <a:rPr lang="en-US" dirty="0" smtClean="0"/>
              <a:t>Replacement (all p&lt;0.001)</a:t>
            </a:r>
            <a:endParaRPr lang="en-US" dirty="0"/>
          </a:p>
        </c:rich>
      </c:tx>
      <c:layout/>
      <c:overlay val="0"/>
    </c:title>
    <c:autoTitleDeleted val="0"/>
    <c:plotArea>
      <c:layout/>
      <c:barChart>
        <c:barDir val="col"/>
        <c:grouping val="clustered"/>
        <c:varyColors val="0"/>
        <c:ser>
          <c:idx val="0"/>
          <c:order val="0"/>
          <c:tx>
            <c:strRef>
              <c:f>Sheet1!$B$1</c:f>
              <c:strCache>
                <c:ptCount val="1"/>
                <c:pt idx="0">
                  <c:v>Percent Reduction in Lead Dust One Year After Window Replacement</c:v>
                </c:pt>
              </c:strCache>
            </c:strRef>
          </c:tx>
          <c:invertIfNegative val="0"/>
          <c:cat>
            <c:strRef>
              <c:f>Sheet1!$A$2:$A$5</c:f>
              <c:strCache>
                <c:ptCount val="3"/>
                <c:pt idx="0">
                  <c:v>Floors</c:v>
                </c:pt>
                <c:pt idx="1">
                  <c:v>Sills</c:v>
                </c:pt>
                <c:pt idx="2">
                  <c:v>Wells</c:v>
                </c:pt>
              </c:strCache>
            </c:strRef>
          </c:cat>
          <c:val>
            <c:numRef>
              <c:f>Sheet1!$B$2:$B$5</c:f>
              <c:numCache>
                <c:formatCode>General</c:formatCode>
                <c:ptCount val="4"/>
                <c:pt idx="0">
                  <c:v>44</c:v>
                </c:pt>
                <c:pt idx="1">
                  <c:v>88</c:v>
                </c:pt>
                <c:pt idx="2">
                  <c:v>98</c:v>
                </c:pt>
              </c:numCache>
            </c:numRef>
          </c:val>
        </c:ser>
        <c:dLbls>
          <c:showLegendKey val="0"/>
          <c:showVal val="0"/>
          <c:showCatName val="0"/>
          <c:showSerName val="0"/>
          <c:showPercent val="0"/>
          <c:showBubbleSize val="0"/>
        </c:dLbls>
        <c:gapWidth val="150"/>
        <c:axId val="220892536"/>
        <c:axId val="220885872"/>
      </c:barChart>
      <c:catAx>
        <c:axId val="220892536"/>
        <c:scaling>
          <c:orientation val="minMax"/>
        </c:scaling>
        <c:delete val="0"/>
        <c:axPos val="b"/>
        <c:numFmt formatCode="General" sourceLinked="0"/>
        <c:majorTickMark val="out"/>
        <c:minorTickMark val="none"/>
        <c:tickLblPos val="nextTo"/>
        <c:crossAx val="220885872"/>
        <c:crosses val="autoZero"/>
        <c:auto val="1"/>
        <c:lblAlgn val="ctr"/>
        <c:lblOffset val="100"/>
        <c:noMultiLvlLbl val="0"/>
      </c:catAx>
      <c:valAx>
        <c:axId val="220885872"/>
        <c:scaling>
          <c:orientation val="minMax"/>
        </c:scaling>
        <c:delete val="0"/>
        <c:axPos val="l"/>
        <c:majorGridlines/>
        <c:numFmt formatCode="General" sourceLinked="1"/>
        <c:majorTickMark val="out"/>
        <c:minorTickMark val="none"/>
        <c:tickLblPos val="nextTo"/>
        <c:crossAx val="2208925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0.7118</cdr:x>
      <cdr:y>0.03232</cdr:y>
    </cdr:from>
    <cdr:to>
      <cdr:x>0.98187</cdr:x>
      <cdr:y>0.33776</cdr:y>
    </cdr:to>
    <cdr:sp macro="" textlink="">
      <cdr:nvSpPr>
        <cdr:cNvPr id="2" name="TextBox 1"/>
        <cdr:cNvSpPr txBox="1"/>
      </cdr:nvSpPr>
      <cdr:spPr>
        <a:xfrm xmlns:a="http://schemas.openxmlformats.org/drawingml/2006/main">
          <a:off x="5857829" y="146279"/>
          <a:ext cx="2222568" cy="13824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smtClean="0"/>
            <a:t>Total Volume of 7 billion gallons!</a:t>
          </a:r>
          <a:endParaRPr lang="en-US" sz="2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0.50109</cdr:x>
      <cdr:y>0.19513</cdr:y>
    </cdr:from>
    <cdr:to>
      <cdr:x>0.78252</cdr:x>
      <cdr:y>0.39418</cdr:y>
    </cdr:to>
    <cdr:sp macro="" textlink="">
      <cdr:nvSpPr>
        <cdr:cNvPr id="2" name="TextBox 1"/>
        <cdr:cNvSpPr txBox="1"/>
      </cdr:nvSpPr>
      <cdr:spPr>
        <a:xfrm xmlns:a="http://schemas.openxmlformats.org/drawingml/2006/main">
          <a:off x="1476132" y="369332"/>
          <a:ext cx="829047" cy="3767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Oil-Based</a:t>
          </a:r>
          <a:endParaRPr lang="en-US" sz="1100" dirty="0"/>
        </a:p>
      </cdr:txBody>
    </cdr:sp>
  </cdr:relSizeAnchor>
  <cdr:relSizeAnchor xmlns:cdr="http://schemas.openxmlformats.org/drawingml/2006/chartDrawing">
    <cdr:from>
      <cdr:x>0.27532</cdr:x>
      <cdr:y>0.51689</cdr:y>
    </cdr:from>
    <cdr:to>
      <cdr:x>0.50898</cdr:x>
      <cdr:y>0.65515</cdr:y>
    </cdr:to>
    <cdr:sp macro="" textlink="">
      <cdr:nvSpPr>
        <cdr:cNvPr id="3" name="TextBox 2"/>
        <cdr:cNvSpPr txBox="1"/>
      </cdr:nvSpPr>
      <cdr:spPr>
        <a:xfrm xmlns:a="http://schemas.openxmlformats.org/drawingml/2006/main">
          <a:off x="811060" y="978350"/>
          <a:ext cx="688317" cy="2616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0.2187</cdr:x>
      <cdr:y>0.42214</cdr:y>
    </cdr:from>
    <cdr:to>
      <cdr:x>0.60317</cdr:x>
      <cdr:y>0.54051</cdr:y>
    </cdr:to>
    <cdr:sp macro="" textlink="">
      <cdr:nvSpPr>
        <cdr:cNvPr id="4" name="TextBox 3"/>
        <cdr:cNvSpPr txBox="1"/>
      </cdr:nvSpPr>
      <cdr:spPr>
        <a:xfrm xmlns:a="http://schemas.openxmlformats.org/drawingml/2006/main">
          <a:off x="644267" y="799006"/>
          <a:ext cx="1132587" cy="2240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Water-Based</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0.50314</cdr:x>
      <cdr:y>0.21405</cdr:y>
    </cdr:from>
    <cdr:to>
      <cdr:x>0.80446</cdr:x>
      <cdr:y>0.34549</cdr:y>
    </cdr:to>
    <cdr:sp macro="" textlink="">
      <cdr:nvSpPr>
        <cdr:cNvPr id="2" name="TextBox 1"/>
        <cdr:cNvSpPr txBox="1"/>
      </cdr:nvSpPr>
      <cdr:spPr>
        <a:xfrm xmlns:a="http://schemas.openxmlformats.org/drawingml/2006/main">
          <a:off x="1384350" y="404046"/>
          <a:ext cx="829069" cy="2481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Oil-Based</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236F80-2826-4650-BF6A-5B23D8F23F6E}" type="datetimeFigureOut">
              <a:rPr lang="en-US" smtClean="0"/>
              <a:pPr/>
              <a:t>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835B0B-4209-4B82-BE67-B46DA294A4A0}" type="slidenum">
              <a:rPr lang="en-US" smtClean="0"/>
              <a:pPr/>
              <a:t>‹#›</a:t>
            </a:fld>
            <a:endParaRPr lang="en-US"/>
          </a:p>
        </p:txBody>
      </p:sp>
    </p:spTree>
    <p:extLst>
      <p:ext uri="{BB962C8B-B14F-4D97-AF65-F5344CB8AC3E}">
        <p14:creationId xmlns:p14="http://schemas.microsoft.com/office/powerpoint/2010/main" val="212444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5340D6-7FBA-4E64-8670-27DF64CE8605}" type="slidenum">
              <a:rPr lang="en-US" smtClean="0"/>
              <a:pPr/>
              <a:t>49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54253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35B0B-4209-4B82-BE67-B46DA294A4A0}" type="slidenum">
              <a:rPr lang="en-US" smtClean="0"/>
              <a:pPr/>
              <a:t>63</a:t>
            </a:fld>
            <a:endParaRPr lang="en-US"/>
          </a:p>
        </p:txBody>
      </p:sp>
    </p:spTree>
    <p:extLst>
      <p:ext uri="{BB962C8B-B14F-4D97-AF65-F5344CB8AC3E}">
        <p14:creationId xmlns:p14="http://schemas.microsoft.com/office/powerpoint/2010/main" val="183492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dirty="0"/>
          </a:p>
        </p:txBody>
      </p:sp>
      <p:sp>
        <p:nvSpPr>
          <p:cNvPr id="5" name="Footer Placeholder 4"/>
          <p:cNvSpPr>
            <a:spLocks noGrp="1"/>
          </p:cNvSpPr>
          <p:nvPr>
            <p:ph type="ftr" sz="quarter" idx="11"/>
          </p:nvPr>
        </p:nvSpPr>
        <p:spPr/>
        <p:txBody>
          <a:bodyPr/>
          <a:lstStyle/>
          <a:p>
            <a:r>
              <a:rPr lang="en-US"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dirty="0"/>
          </a:p>
        </p:txBody>
      </p:sp>
      <p:sp>
        <p:nvSpPr>
          <p:cNvPr id="5" name="Footer Placeholder 4"/>
          <p:cNvSpPr>
            <a:spLocks noGrp="1"/>
          </p:cNvSpPr>
          <p:nvPr>
            <p:ph type="ftr" sz="quarter" idx="11"/>
          </p:nvPr>
        </p:nvSpPr>
        <p:spPr/>
        <p:txBody>
          <a:bodyPr/>
          <a:lstStyle/>
          <a:p>
            <a:r>
              <a:rPr lang="en-US"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dirty="0"/>
          </a:p>
        </p:txBody>
      </p:sp>
      <p:sp>
        <p:nvSpPr>
          <p:cNvPr id="5" name="Footer Placeholder 4"/>
          <p:cNvSpPr>
            <a:spLocks noGrp="1"/>
          </p:cNvSpPr>
          <p:nvPr>
            <p:ph type="ftr" sz="quarter" idx="11"/>
          </p:nvPr>
        </p:nvSpPr>
        <p:spPr/>
        <p:txBody>
          <a:bodyPr/>
          <a:lstStyle/>
          <a:p>
            <a:r>
              <a:rPr lang="en-US"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cxnSp>
        <p:nvCxnSpPr>
          <p:cNvPr id="20" name="Straight Connector 19"/>
          <p:cNvCxnSpPr>
            <a:endCxn id="9" idx="0"/>
          </p:cNvCxnSpPr>
          <p:nvPr userDrawn="1"/>
        </p:nvCxnSpPr>
        <p:spPr>
          <a:xfrm rot="5400000">
            <a:off x="1580272" y="3261471"/>
            <a:ext cx="203046" cy="794"/>
          </a:xfrm>
          <a:prstGeom prst="line">
            <a:avLst/>
          </a:prstGeom>
          <a:ln>
            <a:solidFill>
              <a:srgbClr val="FFC71C"/>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3" idx="0"/>
          </p:cNvCxnSpPr>
          <p:nvPr userDrawn="1"/>
        </p:nvCxnSpPr>
        <p:spPr>
          <a:xfrm rot="5400000">
            <a:off x="7361476" y="3261471"/>
            <a:ext cx="203046" cy="794"/>
          </a:xfrm>
          <a:prstGeom prst="line">
            <a:avLst/>
          </a:prstGeom>
          <a:ln>
            <a:solidFill>
              <a:srgbClr val="FFC71C"/>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2"/>
            <a:endCxn id="11" idx="0"/>
          </p:cNvCxnSpPr>
          <p:nvPr userDrawn="1"/>
        </p:nvCxnSpPr>
        <p:spPr>
          <a:xfrm rot="5400000">
            <a:off x="4386291" y="3147792"/>
            <a:ext cx="431197" cy="1588"/>
          </a:xfrm>
          <a:prstGeom prst="line">
            <a:avLst/>
          </a:prstGeom>
          <a:ln>
            <a:solidFill>
              <a:srgbClr val="FFC71C"/>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rot="5400000" flipH="1" flipV="1">
            <a:off x="4572000" y="268949"/>
            <a:ext cx="1588" cy="5781204"/>
          </a:xfrm>
          <a:prstGeom prst="line">
            <a:avLst/>
          </a:prstGeom>
          <a:ln>
            <a:solidFill>
              <a:srgbClr val="FFC71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0" y="822268"/>
            <a:ext cx="8229600" cy="1026185"/>
          </a:xfrm>
        </p:spPr>
        <p:txBody>
          <a:bodyPr/>
          <a:lstStyle>
            <a:lvl1pPr>
              <a:defRPr baseline="0"/>
            </a:lvl1pPr>
          </a:lstStyle>
          <a:p>
            <a:r>
              <a:rPr lang="en-US" dirty="0" smtClean="0"/>
              <a:t>Graphic Slide title style</a:t>
            </a:r>
            <a:endParaRPr lang="en-US" dirty="0"/>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a:p>
        </p:txBody>
      </p:sp>
      <p:sp>
        <p:nvSpPr>
          <p:cNvPr id="5" name="Footer Placeholder 4"/>
          <p:cNvSpPr>
            <a:spLocks noGrp="1"/>
          </p:cNvSpPr>
          <p:nvPr>
            <p:ph type="ftr" sz="quarter" idx="11"/>
          </p:nvPr>
        </p:nvSpPr>
        <p:spPr/>
        <p:txBody>
          <a:bodyPr/>
          <a:lstStyle/>
          <a:p>
            <a:r>
              <a:rPr lang="en-US" dirty="0" err="1"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a:p>
        </p:txBody>
      </p:sp>
      <p:sp>
        <p:nvSpPr>
          <p:cNvPr id="7" name="Rectangle 6"/>
          <p:cNvSpPr/>
          <p:nvPr userDrawn="1"/>
        </p:nvSpPr>
        <p:spPr>
          <a:xfrm>
            <a:off x="3692487" y="1991399"/>
            <a:ext cx="1818804" cy="940795"/>
          </a:xfrm>
          <a:prstGeom prst="rect">
            <a:avLst/>
          </a:prstGeom>
          <a:gradFill flip="none" rotWithShape="1">
            <a:gsLst>
              <a:gs pos="100000">
                <a:schemeClr val="accent1">
                  <a:lumMod val="60000"/>
                  <a:lumOff val="40000"/>
                </a:schemeClr>
              </a:gs>
              <a:gs pos="0">
                <a:schemeClr val="accent1">
                  <a:lumMod val="20000"/>
                  <a:lumOff val="80000"/>
                  <a:alpha val="35000"/>
                </a:schemeClr>
              </a:gs>
            </a:gsLst>
            <a:lin ang="6000000" scaled="0"/>
            <a:tileRect/>
          </a:gradFill>
          <a:ln w="63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3794401" y="2054119"/>
            <a:ext cx="1607135" cy="738664"/>
          </a:xfrm>
          <a:prstGeom prst="rect">
            <a:avLst/>
          </a:prstGeom>
          <a:noFill/>
        </p:spPr>
        <p:txBody>
          <a:bodyPr wrap="square" rtlCol="0">
            <a:spAutoFit/>
          </a:bodyPr>
          <a:lstStyle/>
          <a:p>
            <a:pPr algn="ctr"/>
            <a:r>
              <a:rPr lang="en-US" sz="1400" b="1" i="0" dirty="0" smtClean="0">
                <a:solidFill>
                  <a:srgbClr val="2467A6"/>
                </a:solidFill>
                <a:latin typeface="Arial"/>
                <a:cs typeface="Arial"/>
              </a:rPr>
              <a:t>Name</a:t>
            </a:r>
          </a:p>
          <a:p>
            <a:pPr algn="ctr"/>
            <a:r>
              <a:rPr lang="en-US" sz="1400" b="0" i="0" dirty="0" smtClean="0">
                <a:solidFill>
                  <a:schemeClr val="tx1">
                    <a:lumMod val="75000"/>
                    <a:lumOff val="25000"/>
                  </a:schemeClr>
                </a:solidFill>
                <a:latin typeface="Arial"/>
                <a:cs typeface="Arial"/>
              </a:rPr>
              <a:t>Title</a:t>
            </a:r>
          </a:p>
          <a:p>
            <a:pPr algn="ctr"/>
            <a:r>
              <a:rPr lang="en-US" sz="1400" b="0" i="1" dirty="0" smtClean="0">
                <a:solidFill>
                  <a:schemeClr val="tx1">
                    <a:lumMod val="75000"/>
                    <a:lumOff val="25000"/>
                  </a:schemeClr>
                </a:solidFill>
                <a:latin typeface="Arial"/>
                <a:cs typeface="Arial"/>
              </a:rPr>
              <a:t>Organization</a:t>
            </a:r>
            <a:endParaRPr lang="en-US" sz="1400" b="0" i="1" dirty="0">
              <a:solidFill>
                <a:schemeClr val="tx1">
                  <a:lumMod val="75000"/>
                  <a:lumOff val="25000"/>
                </a:schemeClr>
              </a:solidFill>
              <a:latin typeface="Arial"/>
              <a:cs typeface="Arial"/>
            </a:endParaRPr>
          </a:p>
        </p:txBody>
      </p:sp>
      <p:sp>
        <p:nvSpPr>
          <p:cNvPr id="9" name="Rectangle 8"/>
          <p:cNvSpPr/>
          <p:nvPr userDrawn="1"/>
        </p:nvSpPr>
        <p:spPr>
          <a:xfrm>
            <a:off x="771996" y="3363391"/>
            <a:ext cx="1818804" cy="940795"/>
          </a:xfrm>
          <a:prstGeom prst="rect">
            <a:avLst/>
          </a:prstGeom>
          <a:gradFill flip="none" rotWithShape="1">
            <a:gsLst>
              <a:gs pos="100000">
                <a:schemeClr val="accent1">
                  <a:lumMod val="60000"/>
                  <a:lumOff val="40000"/>
                </a:schemeClr>
              </a:gs>
              <a:gs pos="0">
                <a:schemeClr val="accent1">
                  <a:lumMod val="20000"/>
                  <a:lumOff val="80000"/>
                  <a:alpha val="35000"/>
                </a:schemeClr>
              </a:gs>
            </a:gsLst>
            <a:lin ang="6000000" scaled="0"/>
            <a:tileRect/>
          </a:gradFill>
          <a:ln w="63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73910" y="3426111"/>
            <a:ext cx="1607135" cy="738664"/>
          </a:xfrm>
          <a:prstGeom prst="rect">
            <a:avLst/>
          </a:prstGeom>
          <a:noFill/>
        </p:spPr>
        <p:txBody>
          <a:bodyPr wrap="square" rtlCol="0">
            <a:spAutoFit/>
          </a:bodyPr>
          <a:lstStyle/>
          <a:p>
            <a:pPr algn="ctr"/>
            <a:r>
              <a:rPr lang="en-US" sz="1400" b="1" i="0" dirty="0" smtClean="0">
                <a:solidFill>
                  <a:srgbClr val="2467A6"/>
                </a:solidFill>
                <a:latin typeface="Arial"/>
                <a:cs typeface="Arial"/>
              </a:rPr>
              <a:t>Name</a:t>
            </a:r>
          </a:p>
          <a:p>
            <a:pPr algn="ctr"/>
            <a:r>
              <a:rPr lang="en-US" sz="1400" b="0" i="0" dirty="0" smtClean="0">
                <a:solidFill>
                  <a:schemeClr val="tx1">
                    <a:lumMod val="75000"/>
                    <a:lumOff val="25000"/>
                  </a:schemeClr>
                </a:solidFill>
                <a:latin typeface="Arial"/>
                <a:cs typeface="Arial"/>
              </a:rPr>
              <a:t>Title</a:t>
            </a:r>
          </a:p>
          <a:p>
            <a:pPr algn="ctr"/>
            <a:r>
              <a:rPr lang="en-US" sz="1400" b="0" i="1" dirty="0" smtClean="0">
                <a:solidFill>
                  <a:schemeClr val="tx1">
                    <a:lumMod val="75000"/>
                    <a:lumOff val="25000"/>
                  </a:schemeClr>
                </a:solidFill>
                <a:latin typeface="Arial"/>
                <a:cs typeface="Arial"/>
              </a:rPr>
              <a:t>Organization</a:t>
            </a:r>
            <a:endParaRPr lang="en-US" sz="1400" b="0" i="1" dirty="0">
              <a:solidFill>
                <a:schemeClr val="tx1">
                  <a:lumMod val="75000"/>
                  <a:lumOff val="25000"/>
                </a:schemeClr>
              </a:solidFill>
              <a:latin typeface="Arial"/>
              <a:cs typeface="Arial"/>
            </a:endParaRPr>
          </a:p>
        </p:txBody>
      </p:sp>
      <p:sp>
        <p:nvSpPr>
          <p:cNvPr id="11" name="Rectangle 10"/>
          <p:cNvSpPr/>
          <p:nvPr userDrawn="1"/>
        </p:nvSpPr>
        <p:spPr>
          <a:xfrm>
            <a:off x="3692487" y="3363391"/>
            <a:ext cx="1818804" cy="940795"/>
          </a:xfrm>
          <a:prstGeom prst="rect">
            <a:avLst/>
          </a:prstGeom>
          <a:gradFill flip="none" rotWithShape="1">
            <a:gsLst>
              <a:gs pos="100000">
                <a:schemeClr val="accent1">
                  <a:lumMod val="60000"/>
                  <a:lumOff val="40000"/>
                </a:schemeClr>
              </a:gs>
              <a:gs pos="0">
                <a:schemeClr val="accent1">
                  <a:lumMod val="20000"/>
                  <a:lumOff val="80000"/>
                  <a:alpha val="35000"/>
                </a:schemeClr>
              </a:gs>
            </a:gsLst>
            <a:lin ang="6000000" scaled="0"/>
            <a:tileRect/>
          </a:gradFill>
          <a:ln w="63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3794401" y="3426111"/>
            <a:ext cx="1607135" cy="738664"/>
          </a:xfrm>
          <a:prstGeom prst="rect">
            <a:avLst/>
          </a:prstGeom>
          <a:noFill/>
        </p:spPr>
        <p:txBody>
          <a:bodyPr wrap="square" rtlCol="0">
            <a:spAutoFit/>
          </a:bodyPr>
          <a:lstStyle/>
          <a:p>
            <a:pPr algn="ctr"/>
            <a:r>
              <a:rPr lang="en-US" sz="1400" b="1" i="0" dirty="0" smtClean="0">
                <a:solidFill>
                  <a:srgbClr val="2467A6"/>
                </a:solidFill>
                <a:latin typeface="Arial"/>
                <a:cs typeface="Arial"/>
              </a:rPr>
              <a:t>Name</a:t>
            </a:r>
          </a:p>
          <a:p>
            <a:pPr algn="ctr"/>
            <a:r>
              <a:rPr lang="en-US" sz="1400" b="0" i="0" dirty="0" smtClean="0">
                <a:solidFill>
                  <a:schemeClr val="tx1">
                    <a:lumMod val="75000"/>
                    <a:lumOff val="25000"/>
                  </a:schemeClr>
                </a:solidFill>
                <a:latin typeface="Arial"/>
                <a:cs typeface="Arial"/>
              </a:rPr>
              <a:t>Title</a:t>
            </a:r>
          </a:p>
          <a:p>
            <a:pPr algn="ctr"/>
            <a:r>
              <a:rPr lang="en-US" sz="1400" b="0" i="1" dirty="0" smtClean="0">
                <a:solidFill>
                  <a:schemeClr val="tx1">
                    <a:lumMod val="75000"/>
                    <a:lumOff val="25000"/>
                  </a:schemeClr>
                </a:solidFill>
                <a:latin typeface="Arial"/>
                <a:cs typeface="Arial"/>
              </a:rPr>
              <a:t>Organization</a:t>
            </a:r>
            <a:endParaRPr lang="en-US" sz="1400" b="0" i="1" dirty="0">
              <a:solidFill>
                <a:schemeClr val="tx1">
                  <a:lumMod val="75000"/>
                  <a:lumOff val="25000"/>
                </a:schemeClr>
              </a:solidFill>
              <a:latin typeface="Arial"/>
              <a:cs typeface="Arial"/>
            </a:endParaRPr>
          </a:p>
        </p:txBody>
      </p:sp>
      <p:sp>
        <p:nvSpPr>
          <p:cNvPr id="13" name="Rectangle 12"/>
          <p:cNvSpPr/>
          <p:nvPr userDrawn="1"/>
        </p:nvSpPr>
        <p:spPr>
          <a:xfrm>
            <a:off x="6553200" y="3363391"/>
            <a:ext cx="1818804" cy="940795"/>
          </a:xfrm>
          <a:prstGeom prst="rect">
            <a:avLst/>
          </a:prstGeom>
          <a:gradFill flip="none" rotWithShape="1">
            <a:gsLst>
              <a:gs pos="100000">
                <a:schemeClr val="accent1">
                  <a:lumMod val="60000"/>
                  <a:lumOff val="40000"/>
                </a:schemeClr>
              </a:gs>
              <a:gs pos="0">
                <a:schemeClr val="accent1">
                  <a:lumMod val="20000"/>
                  <a:lumOff val="80000"/>
                  <a:alpha val="35000"/>
                </a:schemeClr>
              </a:gs>
            </a:gsLst>
            <a:lin ang="6000000" scaled="0"/>
            <a:tileRect/>
          </a:gra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6655114" y="3426111"/>
            <a:ext cx="1607135" cy="738664"/>
          </a:xfrm>
          <a:prstGeom prst="rect">
            <a:avLst/>
          </a:prstGeom>
          <a:noFill/>
        </p:spPr>
        <p:txBody>
          <a:bodyPr wrap="square" rtlCol="0">
            <a:spAutoFit/>
          </a:bodyPr>
          <a:lstStyle/>
          <a:p>
            <a:pPr algn="ctr"/>
            <a:r>
              <a:rPr lang="en-US" sz="1400" b="1" i="0" dirty="0" smtClean="0">
                <a:solidFill>
                  <a:srgbClr val="2467A6"/>
                </a:solidFill>
                <a:latin typeface="Arial"/>
                <a:cs typeface="Arial"/>
              </a:rPr>
              <a:t>Name</a:t>
            </a:r>
          </a:p>
          <a:p>
            <a:pPr algn="ctr"/>
            <a:r>
              <a:rPr lang="en-US" sz="1400" b="0" i="0" dirty="0" smtClean="0">
                <a:solidFill>
                  <a:schemeClr val="tx1">
                    <a:lumMod val="75000"/>
                    <a:lumOff val="25000"/>
                  </a:schemeClr>
                </a:solidFill>
                <a:latin typeface="Arial"/>
                <a:cs typeface="Arial"/>
              </a:rPr>
              <a:t>Title</a:t>
            </a:r>
          </a:p>
          <a:p>
            <a:pPr algn="ctr"/>
            <a:r>
              <a:rPr lang="en-US" sz="1400" b="0" i="1" dirty="0" smtClean="0">
                <a:solidFill>
                  <a:schemeClr val="tx1">
                    <a:lumMod val="75000"/>
                    <a:lumOff val="25000"/>
                  </a:schemeClr>
                </a:solidFill>
                <a:latin typeface="Arial"/>
                <a:cs typeface="Arial"/>
              </a:rPr>
              <a:t>Organization</a:t>
            </a:r>
            <a:endParaRPr lang="en-US" sz="1400" b="0" i="1" dirty="0">
              <a:solidFill>
                <a:schemeClr val="tx1">
                  <a:lumMod val="75000"/>
                  <a:lumOff val="25000"/>
                </a:schemeClr>
              </a:solidFill>
              <a:latin typeface="Arial"/>
              <a:cs typeface="Aria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792288" y="1498690"/>
            <a:ext cx="5486400" cy="4114800"/>
          </a:xfrm>
          <a:solidFill>
            <a:schemeClr val="bg1"/>
          </a:solidFill>
          <a:ln w="12700">
            <a:solidFill>
              <a:schemeClr val="bg1"/>
            </a:solidFill>
          </a:ln>
        </p:spPr>
        <p:txBody>
          <a:bodyPr>
            <a:noAutofit/>
          </a:bodyPr>
          <a:lstStyle>
            <a:lvl1pPr marL="0" indent="0">
              <a:buNone/>
              <a:defRPr sz="3200">
                <a:ln w="12700" cap="flat" cmpd="sng" algn="ctr">
                  <a:solidFill>
                    <a:srgbClr val="FFFFFF"/>
                  </a:solidFill>
                  <a:prstDash val="solid"/>
                  <a:round/>
                  <a:headEnd type="none" w="med" len="med"/>
                  <a:tailEnd type="none" w="med" len="med"/>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 </a:t>
            </a:r>
            <a:endParaRPr lang="en-US" dirty="0"/>
          </a:p>
        </p:txBody>
      </p:sp>
      <p:sp>
        <p:nvSpPr>
          <p:cNvPr id="4" name="Text Placeholder 3"/>
          <p:cNvSpPr>
            <a:spLocks noGrp="1"/>
          </p:cNvSpPr>
          <p:nvPr>
            <p:ph type="body" sz="half" idx="2" hasCustomPrompt="1"/>
          </p:nvPr>
        </p:nvSpPr>
        <p:spPr>
          <a:xfrm>
            <a:off x="1792288" y="5715326"/>
            <a:ext cx="5486400" cy="45687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Photo caption text style</a:t>
            </a:r>
          </a:p>
        </p:txBody>
      </p:sp>
      <p:sp>
        <p:nvSpPr>
          <p:cNvPr id="5" name="Date Placeholder 4"/>
          <p:cNvSpPr>
            <a:spLocks noGrp="1"/>
          </p:cNvSpPr>
          <p:nvPr>
            <p:ph type="dt" sz="half" idx="10"/>
          </p:nvPr>
        </p:nvSpPr>
        <p:spPr/>
        <p:txBody>
          <a:bodyPr/>
          <a:lstStyle/>
          <a:p>
            <a:fld id="{9009C83E-FC0F-5F49-8E73-D61B363AE0BC}" type="datetimeFigureOut">
              <a:rPr lang="en-US" smtClean="0"/>
              <a:pPr/>
              <a:t>11/6/2015</a:t>
            </a:fld>
            <a:endParaRPr lang="en-US"/>
          </a:p>
        </p:txBody>
      </p:sp>
      <p:sp>
        <p:nvSpPr>
          <p:cNvPr id="6" name="Footer Placeholder 5"/>
          <p:cNvSpPr>
            <a:spLocks noGrp="1"/>
          </p:cNvSpPr>
          <p:nvPr>
            <p:ph type="ftr" sz="quarter" idx="11"/>
          </p:nvPr>
        </p:nvSpPr>
        <p:spPr/>
        <p:txBody>
          <a:bodyPr/>
          <a:lstStyle/>
          <a:p>
            <a:r>
              <a:rPr lang="en-US" dirty="0" err="1" smtClean="0"/>
              <a:t>www.nchh.org</a:t>
            </a:r>
            <a:endParaRPr lang="en-US" dirty="0"/>
          </a:p>
        </p:txBody>
      </p:sp>
      <p:sp>
        <p:nvSpPr>
          <p:cNvPr id="7" name="Slide Number Placeholder 6"/>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a:p>
        </p:txBody>
      </p:sp>
      <p:sp>
        <p:nvSpPr>
          <p:cNvPr id="5" name="Footer Placeholder 4"/>
          <p:cNvSpPr>
            <a:spLocks noGrp="1"/>
          </p:cNvSpPr>
          <p:nvPr>
            <p:ph type="ftr" sz="quarter" idx="11"/>
          </p:nvPr>
        </p:nvSpPr>
        <p:spPr/>
        <p:txBody>
          <a:bodyPr/>
          <a:lstStyle/>
          <a:p>
            <a:r>
              <a:rPr lang="en-US" dirty="0" err="1"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a:p>
        </p:txBody>
      </p:sp>
      <p:sp>
        <p:nvSpPr>
          <p:cNvPr id="5" name="Footer Placeholder 4"/>
          <p:cNvSpPr>
            <a:spLocks noGrp="1"/>
          </p:cNvSpPr>
          <p:nvPr>
            <p:ph type="ftr" sz="quarter" idx="11"/>
          </p:nvPr>
        </p:nvSpPr>
        <p:spPr/>
        <p:txBody>
          <a:bodyPr/>
          <a:lstStyle/>
          <a:p>
            <a:r>
              <a:rPr lang="en-US" dirty="0" err="1"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dirty="0"/>
          </a:p>
        </p:txBody>
      </p:sp>
      <p:sp>
        <p:nvSpPr>
          <p:cNvPr id="5" name="Footer Placeholder 4"/>
          <p:cNvSpPr>
            <a:spLocks noGrp="1"/>
          </p:cNvSpPr>
          <p:nvPr>
            <p:ph type="ftr" sz="quarter" idx="11"/>
          </p:nvPr>
        </p:nvSpPr>
        <p:spPr/>
        <p:txBody>
          <a:bodyPr/>
          <a:lstStyle/>
          <a:p>
            <a:r>
              <a:rPr lang="en-US" smtClean="0"/>
              <a:t>www.nchh.org</a:t>
            </a:r>
            <a:endParaRPr lang="en-US" dirty="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09C83E-FC0F-5F49-8E73-D61B363AE0BC}" type="datetimeFigureOut">
              <a:rPr lang="en-US" smtClean="0"/>
              <a:pPr/>
              <a:t>11/6/2015</a:t>
            </a:fld>
            <a:endParaRPr lang="en-US"/>
          </a:p>
        </p:txBody>
      </p:sp>
      <p:sp>
        <p:nvSpPr>
          <p:cNvPr id="5" name="Footer Placeholder 4"/>
          <p:cNvSpPr>
            <a:spLocks noGrp="1"/>
          </p:cNvSpPr>
          <p:nvPr>
            <p:ph type="ftr" sz="quarter" idx="11"/>
          </p:nvPr>
        </p:nvSpPr>
        <p:spPr/>
        <p:txBody>
          <a:bodyPr/>
          <a:lstStyle/>
          <a:p>
            <a:r>
              <a:rPr lang="en-US" smtClean="0"/>
              <a:t>www.nchh.org</a:t>
            </a:r>
            <a:endParaRPr lang="en-US" dirty="0" smtClean="0"/>
          </a:p>
        </p:txBody>
      </p:sp>
      <p:sp>
        <p:nvSpPr>
          <p:cNvPr id="6" name="Slide Number Placeholder 5"/>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4" name="Rectangle 3"/>
          <p:cNvSpPr/>
          <p:nvPr/>
        </p:nvSpPr>
        <p:spPr>
          <a:xfrm>
            <a:off x="339725" y="995363"/>
            <a:ext cx="8804275" cy="46037"/>
          </a:xfrm>
          <a:prstGeom prst="rect">
            <a:avLst/>
          </a:prstGeom>
          <a:solidFill>
            <a:srgbClr val="C2B59B"/>
          </a:solidFill>
          <a:effectLst/>
        </p:spPr>
        <p:style>
          <a:lnRef idx="1">
            <a:schemeClr val="accent1"/>
          </a:lnRef>
          <a:fillRef idx="3">
            <a:schemeClr val="accent1"/>
          </a:fillRef>
          <a:effectRef idx="2">
            <a:schemeClr val="accent1"/>
          </a:effectRef>
          <a:fontRef idx="minor">
            <a:schemeClr val="lt1"/>
          </a:fontRef>
        </p:style>
        <p:txBody>
          <a:bodyPr lIns="91418" tIns="45709" rIns="91418" bIns="45709" anchor="ctr"/>
          <a:lstStyle/>
          <a:p>
            <a:pPr algn="ctr" defTabSz="820583" eaLnBrk="0" hangingPunct="0">
              <a:defRPr/>
            </a:pPr>
            <a:endParaRPr lang="en-US" sz="2400" b="0" dirty="0">
              <a:solidFill>
                <a:prstClr val="white"/>
              </a:solidFill>
            </a:endParaRPr>
          </a:p>
        </p:txBody>
      </p:sp>
      <p:sp>
        <p:nvSpPr>
          <p:cNvPr id="6" name="TextBox 5"/>
          <p:cNvSpPr txBox="1"/>
          <p:nvPr userDrawn="1"/>
        </p:nvSpPr>
        <p:spPr>
          <a:xfrm>
            <a:off x="0" y="6535738"/>
            <a:ext cx="9144000" cy="357187"/>
          </a:xfrm>
          <a:prstGeom prst="rect">
            <a:avLst/>
          </a:prstGeom>
          <a:noFill/>
        </p:spPr>
        <p:txBody>
          <a:bodyPr lIns="0" tIns="24614" rIns="0" bIns="24614">
            <a:spAutoFit/>
          </a:bodyPr>
          <a:lstStyle/>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fld id="{22DACFB8-1EF0-41B4-9695-E9FDF6E0650F}" type="slidenum">
              <a:rPr lang="en-US" sz="1000">
                <a:solidFill>
                  <a:srgbClr val="000000"/>
                </a:solidFill>
                <a:latin typeface="Arial" pitchFamily="34" charset="0"/>
                <a:ea typeface="MS PGothic" pitchFamily="34" charset="-128"/>
              </a:rPr>
              <a:pPr algn="ctr" defTabSz="912813" eaLnBrk="0" hangingPunct="0">
                <a:tabLst>
                  <a:tab pos="3175000" algn="l"/>
                  <a:tab pos="6357938" algn="l"/>
                </a:tabLst>
              </a:pPr>
              <a:t>‹#›</a:t>
            </a:fld>
            <a:r>
              <a:rPr lang="en-US" sz="1000">
                <a:solidFill>
                  <a:srgbClr val="000000"/>
                </a:solidFill>
                <a:latin typeface="Arial" pitchFamily="34" charset="0"/>
                <a:ea typeface="MS PGothic" pitchFamily="34" charset="-128"/>
              </a:rPr>
              <a:t>	</a:t>
            </a:r>
          </a:p>
          <a:p>
            <a:pPr algn="ctr" defTabSz="912813" eaLnBrk="0" hangingPunct="0">
              <a:tabLst>
                <a:tab pos="3175000" algn="l"/>
                <a:tab pos="6357938" algn="l"/>
              </a:tabLst>
            </a:pPr>
            <a:r>
              <a:rPr lang="en-US" sz="1000">
                <a:solidFill>
                  <a:srgbClr val="000000"/>
                </a:solidFill>
                <a:latin typeface="Arial" pitchFamily="34" charset="0"/>
                <a:ea typeface="MS PGothic" pitchFamily="34" charset="-128"/>
              </a:rPr>
              <a:t> </a:t>
            </a:r>
          </a:p>
        </p:txBody>
      </p:sp>
      <p:sp>
        <p:nvSpPr>
          <p:cNvPr id="3" name="Content Placeholder 2"/>
          <p:cNvSpPr>
            <a:spLocks noGrp="1"/>
          </p:cNvSpPr>
          <p:nvPr>
            <p:ph idx="1"/>
          </p:nvPr>
        </p:nvSpPr>
        <p:spPr>
          <a:xfrm>
            <a:off x="554182" y="1210237"/>
            <a:ext cx="8458200" cy="5177117"/>
          </a:xfrm>
          <a:prstGeom prst="rect">
            <a:avLst/>
          </a:prstGeom>
        </p:spPr>
        <p:txBody>
          <a:bodyPr/>
          <a:lstStyle>
            <a:lvl1pPr>
              <a:buClr>
                <a:srgbClr val="D61F26"/>
              </a:buClr>
              <a:defRPr/>
            </a:lvl1pPr>
            <a:lvl2pPr>
              <a:buClr>
                <a:srgbClr val="D61F26"/>
              </a:buClr>
              <a:defRPr/>
            </a:lvl2pPr>
            <a:lvl3pPr>
              <a:buClr>
                <a:srgbClr val="D61F26"/>
              </a:buClr>
              <a:defRPr/>
            </a:lvl3pPr>
            <a:lvl4pPr>
              <a:buClr>
                <a:srgbClr val="D61F26"/>
              </a:buClr>
              <a:defRPr/>
            </a:lvl4pPr>
            <a:lvl5pPr>
              <a:buClr>
                <a:srgbClr val="D61F2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37106" y="2"/>
            <a:ext cx="8823960" cy="960437"/>
          </a:xfrm>
          <a:prstGeom prst="rect">
            <a:avLst/>
          </a:prstGeom>
          <a:gradFill flip="none" rotWithShape="1">
            <a:gsLst>
              <a:gs pos="26000">
                <a:srgbClr val="156481">
                  <a:alpha val="7000"/>
                </a:srgbClr>
              </a:gs>
              <a:gs pos="63000">
                <a:srgbClr val="002D47"/>
              </a:gs>
            </a:gsLst>
            <a:lin ang="21420000" scaled="0"/>
            <a:tileRect/>
          </a:gradFill>
        </p:spPr>
        <p:txBody>
          <a:bodyPr vert="horz" lIns="0" tIns="45709" rIns="274256" bIns="45709" rtlCol="0" anchor="ctr">
            <a:normAutofit/>
          </a:bodyPr>
          <a:lstStyle>
            <a:lvl1pPr>
              <a:defRPr b="1" i="0">
                <a:latin typeface="Lucida Sans"/>
                <a:cs typeface="Lucida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548783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09C83E-FC0F-5F49-8E73-D61B363AE0BC}" type="datetimeFigureOut">
              <a:rPr lang="en-US" smtClean="0"/>
              <a:pPr/>
              <a:t>11/6/2015</a:t>
            </a:fld>
            <a:endParaRPr lang="en-US"/>
          </a:p>
        </p:txBody>
      </p:sp>
      <p:sp>
        <p:nvSpPr>
          <p:cNvPr id="6" name="Footer Placeholder 5"/>
          <p:cNvSpPr>
            <a:spLocks noGrp="1"/>
          </p:cNvSpPr>
          <p:nvPr>
            <p:ph type="ftr" sz="quarter" idx="11"/>
          </p:nvPr>
        </p:nvSpPr>
        <p:spPr/>
        <p:txBody>
          <a:bodyPr/>
          <a:lstStyle/>
          <a:p>
            <a:r>
              <a:rPr lang="en-US" smtClean="0"/>
              <a:t>www.nchh.org</a:t>
            </a:r>
            <a:endParaRPr lang="en-US" dirty="0"/>
          </a:p>
        </p:txBody>
      </p:sp>
      <p:sp>
        <p:nvSpPr>
          <p:cNvPr id="7" name="Slide Number Placeholder 6"/>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09C83E-FC0F-5F49-8E73-D61B363AE0BC}" type="datetimeFigureOut">
              <a:rPr lang="en-US" smtClean="0"/>
              <a:pPr/>
              <a:t>11/6/2015</a:t>
            </a:fld>
            <a:endParaRPr lang="en-US"/>
          </a:p>
        </p:txBody>
      </p:sp>
      <p:sp>
        <p:nvSpPr>
          <p:cNvPr id="8" name="Footer Placeholder 7"/>
          <p:cNvSpPr>
            <a:spLocks noGrp="1"/>
          </p:cNvSpPr>
          <p:nvPr>
            <p:ph type="ftr" sz="quarter" idx="11"/>
          </p:nvPr>
        </p:nvSpPr>
        <p:spPr/>
        <p:txBody>
          <a:bodyPr/>
          <a:lstStyle/>
          <a:p>
            <a:r>
              <a:rPr lang="en-US" smtClean="0"/>
              <a:t>www.nchh.org</a:t>
            </a:r>
            <a:endParaRPr lang="en-US" dirty="0"/>
          </a:p>
        </p:txBody>
      </p:sp>
      <p:sp>
        <p:nvSpPr>
          <p:cNvPr id="9" name="Slide Number Placeholder 8"/>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09C83E-FC0F-5F49-8E73-D61B363AE0BC}" type="datetimeFigureOut">
              <a:rPr lang="en-US" smtClean="0"/>
              <a:pPr/>
              <a:t>11/6/2015</a:t>
            </a:fld>
            <a:endParaRPr lang="en-US"/>
          </a:p>
        </p:txBody>
      </p:sp>
      <p:sp>
        <p:nvSpPr>
          <p:cNvPr id="4" name="Footer Placeholder 3"/>
          <p:cNvSpPr>
            <a:spLocks noGrp="1"/>
          </p:cNvSpPr>
          <p:nvPr>
            <p:ph type="ftr" sz="quarter" idx="11"/>
          </p:nvPr>
        </p:nvSpPr>
        <p:spPr/>
        <p:txBody>
          <a:bodyPr/>
          <a:lstStyle/>
          <a:p>
            <a:r>
              <a:rPr lang="en-US" smtClean="0"/>
              <a:t>www.nchh.org</a:t>
            </a:r>
            <a:endParaRPr lang="en-US" dirty="0"/>
          </a:p>
        </p:txBody>
      </p:sp>
      <p:sp>
        <p:nvSpPr>
          <p:cNvPr id="5" name="Slide Number Placeholder 4"/>
          <p:cNvSpPr>
            <a:spLocks noGrp="1"/>
          </p:cNvSpPr>
          <p:nvPr>
            <p:ph type="sldNum" sz="quarter" idx="12"/>
          </p:nvPr>
        </p:nvSpPr>
        <p:spPr/>
        <p:txBody>
          <a:bodyPr/>
          <a:lstStyle/>
          <a:p>
            <a:fld id="{0BE5CB5F-5F32-E940-9C9D-852C665D4E0F}" type="slidenum">
              <a:rPr lang="en-US" smtClean="0"/>
              <a:pPr/>
              <a:t>‹#›</a:t>
            </a:fld>
            <a:endParaRPr lang="en-US"/>
          </a:p>
        </p:txBody>
      </p:sp>
      <p:graphicFrame>
        <p:nvGraphicFramePr>
          <p:cNvPr id="6" name="Chart 5"/>
          <p:cNvGraphicFramePr/>
          <p:nvPr userDrawn="1"/>
        </p:nvGraphicFramePr>
        <p:xfrm>
          <a:off x="457200" y="1848453"/>
          <a:ext cx="8229600" cy="433646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9C83E-FC0F-5F49-8E73-D61B363AE0BC}" type="datetimeFigureOut">
              <a:rPr lang="en-US" smtClean="0"/>
              <a:pPr/>
              <a:t>11/6/2015</a:t>
            </a:fld>
            <a:endParaRPr lang="en-US"/>
          </a:p>
        </p:txBody>
      </p:sp>
      <p:sp>
        <p:nvSpPr>
          <p:cNvPr id="3" name="Footer Placeholder 2"/>
          <p:cNvSpPr>
            <a:spLocks noGrp="1"/>
          </p:cNvSpPr>
          <p:nvPr>
            <p:ph type="ftr" sz="quarter" idx="11"/>
          </p:nvPr>
        </p:nvSpPr>
        <p:spPr/>
        <p:txBody>
          <a:bodyPr/>
          <a:lstStyle/>
          <a:p>
            <a:r>
              <a:rPr lang="en-US" smtClean="0"/>
              <a:t>www.nchh.org</a:t>
            </a:r>
            <a:endParaRPr lang="en-US" dirty="0"/>
          </a:p>
        </p:txBody>
      </p:sp>
      <p:sp>
        <p:nvSpPr>
          <p:cNvPr id="4" name="Slide Number Placeholder 3"/>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9C83E-FC0F-5F49-8E73-D61B363AE0BC}" type="datetimeFigureOut">
              <a:rPr lang="en-US" smtClean="0"/>
              <a:pPr/>
              <a:t>11/6/2015</a:t>
            </a:fld>
            <a:endParaRPr lang="en-US"/>
          </a:p>
        </p:txBody>
      </p:sp>
      <p:sp>
        <p:nvSpPr>
          <p:cNvPr id="6" name="Footer Placeholder 5"/>
          <p:cNvSpPr>
            <a:spLocks noGrp="1"/>
          </p:cNvSpPr>
          <p:nvPr>
            <p:ph type="ftr" sz="quarter" idx="11"/>
          </p:nvPr>
        </p:nvSpPr>
        <p:spPr/>
        <p:txBody>
          <a:bodyPr/>
          <a:lstStyle/>
          <a:p>
            <a:r>
              <a:rPr lang="en-US" smtClean="0"/>
              <a:t>www.nchh.org</a:t>
            </a:r>
            <a:endParaRPr lang="en-US" dirty="0"/>
          </a:p>
        </p:txBody>
      </p:sp>
      <p:sp>
        <p:nvSpPr>
          <p:cNvPr id="7" name="Slide Number Placeholder 6"/>
          <p:cNvSpPr>
            <a:spLocks noGrp="1"/>
          </p:cNvSpPr>
          <p:nvPr>
            <p:ph type="sldNum" sz="quarter" idx="12"/>
          </p:nvPr>
        </p:nvSpPr>
        <p:spPr/>
        <p:txBody>
          <a:bodyPr/>
          <a:lstStyle/>
          <a:p>
            <a:fld id="{0BE5CB5F-5F32-E940-9C9D-852C665D4E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9C83E-FC0F-5F49-8E73-D61B363AE0BC}" type="datetimeFigureOut">
              <a:rPr lang="en-US" smtClean="0"/>
              <a:pPr/>
              <a:t>11/6/2015</a:t>
            </a:fld>
            <a:endParaRPr lang="en-US" dirty="0"/>
          </a:p>
        </p:txBody>
      </p:sp>
      <p:sp>
        <p:nvSpPr>
          <p:cNvPr id="6" name="Footer Placeholder 5"/>
          <p:cNvSpPr>
            <a:spLocks noGrp="1"/>
          </p:cNvSpPr>
          <p:nvPr>
            <p:ph type="ftr" sz="quarter" idx="11"/>
          </p:nvPr>
        </p:nvSpPr>
        <p:spPr/>
        <p:txBody>
          <a:bodyPr/>
          <a:lstStyle/>
          <a:p>
            <a:r>
              <a:rPr lang="en-US" smtClean="0"/>
              <a:t>www.nchh.org</a:t>
            </a:r>
            <a:endParaRPr lang="en-US" dirty="0"/>
          </a:p>
        </p:txBody>
      </p:sp>
      <p:sp>
        <p:nvSpPr>
          <p:cNvPr id="7" name="Slide Number Placeholder 6"/>
          <p:cNvSpPr>
            <a:spLocks noGrp="1"/>
          </p:cNvSpPr>
          <p:nvPr>
            <p:ph type="sldNum" sz="quarter" idx="12"/>
          </p:nvPr>
        </p:nvSpPr>
        <p:spPr/>
        <p:txBody>
          <a:bodyPr/>
          <a:lstStyle/>
          <a:p>
            <a:fld id="{0BE5CB5F-5F32-E940-9C9D-852C665D4E0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9C83E-FC0F-5F49-8E73-D61B363AE0BC}" type="datetimeFigureOut">
              <a:rPr lang="en-US" smtClean="0"/>
              <a:pPr/>
              <a:t>11/6/2015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www.nchh.org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5CB5F-5F32-E940-9C9D-852C665D4E0F}" type="slidenum">
              <a:rPr lang="en-US" smtClean="0"/>
              <a:pPr/>
              <a:t>‹#›</a:t>
            </a:fld>
            <a:endParaRPr lang="en-US" dirty="0"/>
          </a:p>
        </p:txBody>
      </p:sp>
      <p:pic>
        <p:nvPicPr>
          <p:cNvPr id="7" name="Picture 6" descr="master_r2.png"/>
          <p:cNvPicPr>
            <a:picLocks noChangeAspect="1"/>
          </p:cNvPicPr>
          <p:nvPr userDrawn="1"/>
        </p:nvPicPr>
        <p:blipFill>
          <a:blip r:embed="rId39"/>
          <a:stretch>
            <a:fillRect/>
          </a:stretch>
        </p:blipFill>
        <p:spPr>
          <a:xfrm>
            <a:off x="476" y="357"/>
            <a:ext cx="9143047" cy="6857286"/>
          </a:xfrm>
          <a:prstGeom prst="rect">
            <a:avLst/>
          </a:prstGeom>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650" r:id="rId13"/>
    <p:sldLayoutId id="2147483657" r:id="rId14"/>
    <p:sldLayoutId id="2147483658" r:id="rId15"/>
    <p:sldLayoutId id="2147483659" r:id="rId16"/>
    <p:sldLayoutId id="2147483858"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5" r:id="rId31"/>
    <p:sldLayoutId id="2147483876" r:id="rId32"/>
    <p:sldLayoutId id="2147483877" r:id="rId33"/>
    <p:sldLayoutId id="2147483878" r:id="rId34"/>
    <p:sldLayoutId id="2147483879" r:id="rId35"/>
    <p:sldLayoutId id="2147483881" r:id="rId36"/>
    <p:sldLayoutId id="2147483883" r:id="rId3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ppg.com/corporate/investorcenter/Documents/InvestorVisitViktorSekmakas.pdf" TargetMode="Externa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www.nchh.org/" TargetMode="External"/><Relationship Id="rId2" Type="http://schemas.openxmlformats.org/officeDocument/2006/relationships/hyperlink" Target="mailto:djacobs@nchh.or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5" name="Picture 4" descr="title.png"/>
          <p:cNvPicPr>
            <a:picLocks noChangeAspect="1"/>
          </p:cNvPicPr>
          <p:nvPr/>
        </p:nvPicPr>
        <p:blipFill>
          <a:blip r:embed="rId2"/>
          <a:stretch>
            <a:fillRect/>
          </a:stretch>
        </p:blipFill>
        <p:spPr>
          <a:xfrm>
            <a:off x="476" y="357"/>
            <a:ext cx="9143047" cy="6857286"/>
          </a:xfrm>
          <a:prstGeom prst="rect">
            <a:avLst/>
          </a:prstGeom>
        </p:spPr>
      </p:pic>
      <p:sp>
        <p:nvSpPr>
          <p:cNvPr id="4" name="Subtitle 3"/>
          <p:cNvSpPr>
            <a:spLocks noGrp="1"/>
          </p:cNvSpPr>
          <p:nvPr>
            <p:ph type="subTitle" idx="1"/>
          </p:nvPr>
        </p:nvSpPr>
        <p:spPr>
          <a:xfrm>
            <a:off x="718648" y="1985817"/>
            <a:ext cx="7619801" cy="4027054"/>
          </a:xfrm>
        </p:spPr>
        <p:txBody>
          <a:bodyPr>
            <a:normAutofit/>
          </a:bodyPr>
          <a:lstStyle/>
          <a:p>
            <a:r>
              <a:rPr lang="en-US" b="1" dirty="0">
                <a:solidFill>
                  <a:srgbClr val="FFDA0B"/>
                </a:solidFill>
              </a:rPr>
              <a:t>Recent </a:t>
            </a:r>
            <a:r>
              <a:rPr lang="en-US" b="1" dirty="0" smtClean="0">
                <a:solidFill>
                  <a:srgbClr val="FFDA0B"/>
                </a:solidFill>
              </a:rPr>
              <a:t>Global and National Developments </a:t>
            </a:r>
            <a:r>
              <a:rPr lang="en-US" b="1" dirty="0">
                <a:solidFill>
                  <a:srgbClr val="FFDA0B"/>
                </a:solidFill>
              </a:rPr>
              <a:t>in </a:t>
            </a:r>
            <a:r>
              <a:rPr lang="en-US" b="1" dirty="0" smtClean="0">
                <a:solidFill>
                  <a:srgbClr val="FFDA0B"/>
                </a:solidFill>
              </a:rPr>
              <a:t>Housing-Related </a:t>
            </a:r>
            <a:r>
              <a:rPr lang="en-US" b="1" dirty="0">
                <a:solidFill>
                  <a:srgbClr val="FFDA0B"/>
                </a:solidFill>
              </a:rPr>
              <a:t>Lead </a:t>
            </a:r>
            <a:r>
              <a:rPr lang="en-US" b="1" dirty="0" smtClean="0">
                <a:solidFill>
                  <a:srgbClr val="FFDA0B"/>
                </a:solidFill>
              </a:rPr>
              <a:t>Poisoning Prevention</a:t>
            </a:r>
          </a:p>
          <a:p>
            <a:r>
              <a:rPr lang="en-US" sz="3000" dirty="0" smtClean="0">
                <a:solidFill>
                  <a:schemeClr val="bg1"/>
                </a:solidFill>
              </a:rPr>
              <a:t>David E. Jacobs, PhD, CIH</a:t>
            </a:r>
            <a:r>
              <a:rPr lang="en-US" sz="3000" dirty="0">
                <a:solidFill>
                  <a:schemeClr val="bg1"/>
                </a:solidFill>
              </a:rPr>
              <a:t/>
            </a:r>
            <a:br>
              <a:rPr lang="en-US" sz="3000" dirty="0">
                <a:solidFill>
                  <a:schemeClr val="bg1"/>
                </a:solidFill>
              </a:rPr>
            </a:br>
            <a:r>
              <a:rPr lang="en-US" sz="3000" dirty="0" smtClean="0">
                <a:solidFill>
                  <a:schemeClr val="bg1"/>
                </a:solidFill>
              </a:rPr>
              <a:t>Research </a:t>
            </a:r>
            <a:r>
              <a:rPr lang="en-US" sz="3000" dirty="0" smtClean="0">
                <a:solidFill>
                  <a:schemeClr val="bg1"/>
                </a:solidFill>
              </a:rPr>
              <a:t>Director</a:t>
            </a:r>
            <a:r>
              <a:rPr lang="en-US" sz="3000" smtClean="0">
                <a:solidFill>
                  <a:schemeClr val="bg1"/>
                </a:solidFill>
              </a:rPr>
              <a:t>, NCHH</a:t>
            </a:r>
            <a:r>
              <a:rPr lang="en-US" dirty="0" smtClean="0">
                <a:solidFill>
                  <a:srgbClr val="2467A6"/>
                </a:solidFill>
              </a:rPr>
              <a:t/>
            </a:r>
            <a:br>
              <a:rPr lang="en-US" dirty="0" smtClean="0">
                <a:solidFill>
                  <a:srgbClr val="2467A6"/>
                </a:solidFill>
              </a:rPr>
            </a:br>
            <a:r>
              <a:rPr lang="en-US" sz="1600" dirty="0" smtClean="0">
                <a:solidFill>
                  <a:schemeClr val="bg1"/>
                </a:solidFill>
              </a:rPr>
              <a:t>The </a:t>
            </a:r>
            <a:r>
              <a:rPr lang="en-US" sz="1600" dirty="0">
                <a:solidFill>
                  <a:schemeClr val="bg1"/>
                </a:solidFill>
              </a:rPr>
              <a:t>Lead Poisoning Prevention Program</a:t>
            </a:r>
          </a:p>
          <a:p>
            <a:r>
              <a:rPr lang="en-US" sz="1600" dirty="0">
                <a:solidFill>
                  <a:schemeClr val="bg1"/>
                </a:solidFill>
              </a:rPr>
              <a:t>and Children’s Hospital at </a:t>
            </a:r>
            <a:r>
              <a:rPr lang="en-US" sz="1600" dirty="0" smtClean="0">
                <a:solidFill>
                  <a:schemeClr val="bg1"/>
                </a:solidFill>
              </a:rPr>
              <a:t>Montefiore</a:t>
            </a:r>
          </a:p>
          <a:p>
            <a:r>
              <a:rPr lang="en-US" sz="1600" dirty="0" smtClean="0">
                <a:solidFill>
                  <a:schemeClr val="bg1"/>
                </a:solidFill>
              </a:rPr>
              <a:t>November 2015, New York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lvl="1"/>
            <a:r>
              <a:rPr lang="en-US" sz="3200" dirty="0"/>
              <a:t>Tetraethyl lead for </a:t>
            </a:r>
            <a:r>
              <a:rPr lang="en-US" sz="3200" dirty="0" smtClean="0"/>
              <a:t>planes (AV gas) is still </a:t>
            </a:r>
            <a:r>
              <a:rPr lang="en-US" sz="3200" dirty="0"/>
              <a:t>legal as is lead in paint for most applications outside of homes. </a:t>
            </a:r>
            <a:endParaRPr lang="en-US" sz="3200" dirty="0" smtClean="0"/>
          </a:p>
          <a:p>
            <a:pPr lvl="1"/>
            <a:r>
              <a:rPr lang="en-US" sz="3200" dirty="0" smtClean="0"/>
              <a:t>The </a:t>
            </a:r>
            <a:r>
              <a:rPr lang="en-US" sz="3200" dirty="0"/>
              <a:t>U.S. imported </a:t>
            </a:r>
            <a:r>
              <a:rPr lang="en-US" sz="3200" b="1" dirty="0"/>
              <a:t>5,703,798 kg of tetraethyl lead in 2011.</a:t>
            </a:r>
            <a:r>
              <a:rPr lang="en-US" sz="3200" dirty="0"/>
              <a:t>  </a:t>
            </a:r>
          </a:p>
          <a:p>
            <a:pPr lvl="1"/>
            <a:r>
              <a:rPr lang="en-US" sz="3200" dirty="0"/>
              <a:t>At the same time </a:t>
            </a:r>
            <a:r>
              <a:rPr lang="en-US" sz="3200" dirty="0" smtClean="0"/>
              <a:t>the </a:t>
            </a:r>
            <a:r>
              <a:rPr lang="en-US" sz="3200" dirty="0"/>
              <a:t>U.S. exported </a:t>
            </a:r>
            <a:r>
              <a:rPr lang="en-US" sz="3200" b="1" dirty="0" smtClean="0"/>
              <a:t>7,786,000 </a:t>
            </a:r>
            <a:r>
              <a:rPr lang="en-US" sz="3200" b="1" dirty="0"/>
              <a:t>kg of lead pigments in 2010.</a:t>
            </a:r>
            <a:r>
              <a:rPr lang="en-US" sz="3200" dirty="0"/>
              <a:t>  </a:t>
            </a:r>
          </a:p>
          <a:p>
            <a:endParaRPr lang="en-US" dirty="0"/>
          </a:p>
        </p:txBody>
      </p:sp>
    </p:spTree>
    <p:extLst>
      <p:ext uri="{BB962C8B-B14F-4D97-AF65-F5344CB8AC3E}">
        <p14:creationId xmlns:p14="http://schemas.microsoft.com/office/powerpoint/2010/main" val="190689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0597" y="8461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accent1">
                    <a:lumMod val="50000"/>
                  </a:schemeClr>
                </a:solidFill>
              </a:rPr>
              <a:t>Global Paint Market</a:t>
            </a:r>
            <a:br>
              <a:rPr lang="en-US" b="1" dirty="0" smtClean="0">
                <a:solidFill>
                  <a:schemeClr val="accent1">
                    <a:lumMod val="50000"/>
                  </a:schemeClr>
                </a:solidFill>
              </a:rPr>
            </a:br>
            <a:r>
              <a:rPr lang="en-US" b="1" dirty="0" smtClean="0">
                <a:solidFill>
                  <a:schemeClr val="accent1">
                    <a:lumMod val="50000"/>
                  </a:schemeClr>
                </a:solidFill>
              </a:rPr>
              <a:t>$87 Billion (USD)</a:t>
            </a:r>
            <a:endParaRPr lang="en-US" b="1" dirty="0">
              <a:solidFill>
                <a:schemeClr val="accent1">
                  <a:lumMod val="50000"/>
                </a:schemeClr>
              </a:solidFill>
            </a:endParaRPr>
          </a:p>
        </p:txBody>
      </p:sp>
      <p:graphicFrame>
        <p:nvGraphicFramePr>
          <p:cNvPr id="3" name="Content Placeholder 4"/>
          <p:cNvGraphicFramePr>
            <a:graphicFrameLocks/>
          </p:cNvGraphicFramePr>
          <p:nvPr>
            <p:extLst>
              <p:ext uri="{D42A27DB-BD31-4B8C-83A1-F6EECF244321}">
                <p14:modId xmlns:p14="http://schemas.microsoft.com/office/powerpoint/2010/main" val="26473682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endParaRPr lang="en-US" dirty="0"/>
          </a:p>
        </p:txBody>
      </p:sp>
      <p:sp>
        <p:nvSpPr>
          <p:cNvPr id="5" name="Rectangle 4"/>
          <p:cNvSpPr/>
          <p:nvPr/>
        </p:nvSpPr>
        <p:spPr>
          <a:xfrm>
            <a:off x="457200" y="5681956"/>
            <a:ext cx="8229599" cy="246221"/>
          </a:xfrm>
          <a:prstGeom prst="rect">
            <a:avLst/>
          </a:prstGeom>
        </p:spPr>
        <p:txBody>
          <a:bodyPr wrap="square">
            <a:spAutoFit/>
          </a:bodyPr>
          <a:lstStyle/>
          <a:p>
            <a:pPr algn="ctr"/>
            <a:r>
              <a:rPr lang="en-US" sz="1000" dirty="0"/>
              <a:t>Source: PPG 2010 available at </a:t>
            </a:r>
            <a:r>
              <a:rPr lang="en-US" sz="1000" u="sng" dirty="0">
                <a:hlinkClick r:id="rId3"/>
              </a:rPr>
              <a:t>http://www.ppg.com/corporate/investorcenter/Documents/InvestorVisitViktorSekmakas.pdf</a:t>
            </a:r>
            <a:endParaRPr lang="en-US" sz="1000" dirty="0"/>
          </a:p>
        </p:txBody>
      </p:sp>
    </p:spTree>
    <p:extLst>
      <p:ext uri="{BB962C8B-B14F-4D97-AF65-F5344CB8AC3E}">
        <p14:creationId xmlns:p14="http://schemas.microsoft.com/office/powerpoint/2010/main" val="1614157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accent1">
                    <a:lumMod val="50000"/>
                  </a:schemeClr>
                </a:solidFill>
              </a:rPr>
              <a:t>Oil-Based Paint Demand</a:t>
            </a:r>
            <a:endParaRPr lang="en-US" b="1" dirty="0">
              <a:solidFill>
                <a:schemeClr val="accent1">
                  <a:lumMod val="50000"/>
                </a:schemeClr>
              </a:solidFill>
            </a:endParaRPr>
          </a:p>
        </p:txBody>
      </p:sp>
      <p:graphicFrame>
        <p:nvGraphicFramePr>
          <p:cNvPr id="3" name="Content Placeholder 3"/>
          <p:cNvGraphicFramePr>
            <a:graphicFrameLocks/>
          </p:cNvGraphicFramePr>
          <p:nvPr>
            <p:extLst>
              <p:ext uri="{D42A27DB-BD31-4B8C-83A1-F6EECF244321}">
                <p14:modId xmlns:p14="http://schemas.microsoft.com/office/powerpoint/2010/main" val="2085542059"/>
              </p:ext>
            </p:extLst>
          </p:nvPr>
        </p:nvGraphicFramePr>
        <p:xfrm>
          <a:off x="635031" y="1670764"/>
          <a:ext cx="2945836" cy="1892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446236129"/>
              </p:ext>
            </p:extLst>
          </p:nvPr>
        </p:nvGraphicFramePr>
        <p:xfrm>
          <a:off x="4480494" y="1670764"/>
          <a:ext cx="4206306" cy="34628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858514495"/>
              </p:ext>
            </p:extLst>
          </p:nvPr>
        </p:nvGraphicFramePr>
        <p:xfrm>
          <a:off x="829436" y="3545873"/>
          <a:ext cx="2751431" cy="188760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64597" y="1670764"/>
            <a:ext cx="1375900" cy="369332"/>
          </a:xfrm>
          <a:prstGeom prst="rect">
            <a:avLst/>
          </a:prstGeom>
          <a:noFill/>
        </p:spPr>
        <p:txBody>
          <a:bodyPr wrap="square" rtlCol="0">
            <a:spAutoFit/>
          </a:bodyPr>
          <a:lstStyle/>
          <a:p>
            <a:r>
              <a:rPr lang="en-US" b="1" dirty="0" smtClean="0"/>
              <a:t>Asia 2011</a:t>
            </a:r>
            <a:endParaRPr lang="en-US" b="1" dirty="0"/>
          </a:p>
        </p:txBody>
      </p:sp>
      <p:sp>
        <p:nvSpPr>
          <p:cNvPr id="7" name="TextBox 6"/>
          <p:cNvSpPr txBox="1"/>
          <p:nvPr/>
        </p:nvSpPr>
        <p:spPr>
          <a:xfrm>
            <a:off x="264597" y="3704642"/>
            <a:ext cx="1375900" cy="369332"/>
          </a:xfrm>
          <a:prstGeom prst="rect">
            <a:avLst/>
          </a:prstGeom>
          <a:noFill/>
        </p:spPr>
        <p:txBody>
          <a:bodyPr wrap="square" rtlCol="0">
            <a:spAutoFit/>
          </a:bodyPr>
          <a:lstStyle/>
          <a:p>
            <a:r>
              <a:rPr lang="en-US" b="1" dirty="0" smtClean="0"/>
              <a:t>World 2011</a:t>
            </a:r>
            <a:endParaRPr lang="en-US" b="1" dirty="0"/>
          </a:p>
        </p:txBody>
      </p:sp>
      <p:sp>
        <p:nvSpPr>
          <p:cNvPr id="8" name="TextBox 7"/>
          <p:cNvSpPr txBox="1"/>
          <p:nvPr/>
        </p:nvSpPr>
        <p:spPr>
          <a:xfrm>
            <a:off x="1446091" y="4385331"/>
            <a:ext cx="1182230" cy="261610"/>
          </a:xfrm>
          <a:prstGeom prst="rect">
            <a:avLst/>
          </a:prstGeom>
          <a:noFill/>
        </p:spPr>
        <p:txBody>
          <a:bodyPr wrap="square" rtlCol="0">
            <a:spAutoFit/>
          </a:bodyPr>
          <a:lstStyle/>
          <a:p>
            <a:r>
              <a:rPr lang="en-US" sz="1100" dirty="0" smtClean="0"/>
              <a:t>Water-Based</a:t>
            </a:r>
            <a:endParaRPr lang="en-US" sz="1100" dirty="0"/>
          </a:p>
        </p:txBody>
      </p:sp>
      <p:sp>
        <p:nvSpPr>
          <p:cNvPr id="9" name="Footer Placeholder 13"/>
          <p:cNvSpPr>
            <a:spLocks noGrp="1"/>
          </p:cNvSpPr>
          <p:nvPr>
            <p:ph type="ftr" sz="quarter" idx="11"/>
          </p:nvPr>
        </p:nvSpPr>
        <p:spPr/>
        <p:txBody>
          <a:bodyPr/>
          <a:lstStyle/>
          <a:p>
            <a:endParaRPr lang="en-US" dirty="0"/>
          </a:p>
        </p:txBody>
      </p:sp>
      <p:sp>
        <p:nvSpPr>
          <p:cNvPr id="10" name="TextBox 9"/>
          <p:cNvSpPr txBox="1"/>
          <p:nvPr/>
        </p:nvSpPr>
        <p:spPr>
          <a:xfrm>
            <a:off x="5274282" y="5133577"/>
            <a:ext cx="2769439" cy="261610"/>
          </a:xfrm>
          <a:prstGeom prst="rect">
            <a:avLst/>
          </a:prstGeom>
          <a:noFill/>
        </p:spPr>
        <p:txBody>
          <a:bodyPr wrap="square" rtlCol="0">
            <a:spAutoFit/>
          </a:bodyPr>
          <a:lstStyle/>
          <a:p>
            <a:r>
              <a:rPr lang="en-US" sz="1100" dirty="0" smtClean="0"/>
              <a:t>* Estimated</a:t>
            </a:r>
            <a:endParaRPr lang="en-US" sz="1100" dirty="0"/>
          </a:p>
        </p:txBody>
      </p:sp>
      <p:sp>
        <p:nvSpPr>
          <p:cNvPr id="11" name="TextBox 10"/>
          <p:cNvSpPr txBox="1"/>
          <p:nvPr/>
        </p:nvSpPr>
        <p:spPr>
          <a:xfrm>
            <a:off x="2192949" y="6125517"/>
            <a:ext cx="4575089" cy="461665"/>
          </a:xfrm>
          <a:prstGeom prst="rect">
            <a:avLst/>
          </a:prstGeom>
          <a:noFill/>
        </p:spPr>
        <p:txBody>
          <a:bodyPr wrap="square" rtlCol="0">
            <a:spAutoFit/>
          </a:bodyPr>
          <a:lstStyle/>
          <a:p>
            <a:r>
              <a:rPr lang="en-US" sz="1000" dirty="0" smtClean="0"/>
              <a:t>Source: </a:t>
            </a:r>
            <a:r>
              <a:rPr lang="en-US" sz="1000" dirty="0"/>
              <a:t>Freedonia Focus on World Architectural Paints, February 2008.</a:t>
            </a:r>
          </a:p>
          <a:p>
            <a:endParaRPr lang="en-US" sz="1400" dirty="0"/>
          </a:p>
        </p:txBody>
      </p:sp>
    </p:spTree>
    <p:extLst>
      <p:ext uri="{BB962C8B-B14F-4D97-AF65-F5344CB8AC3E}">
        <p14:creationId xmlns:p14="http://schemas.microsoft.com/office/powerpoint/2010/main" val="2291377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 paint is being sold in at least these 40 countries:</a:t>
            </a:r>
            <a:endParaRPr lang="en-US" dirty="0"/>
          </a:p>
        </p:txBody>
      </p:sp>
      <p:sp>
        <p:nvSpPr>
          <p:cNvPr id="3" name="Content Placeholder 2"/>
          <p:cNvSpPr>
            <a:spLocks noGrp="1"/>
          </p:cNvSpPr>
          <p:nvPr>
            <p:ph sz="half" idx="1"/>
          </p:nvPr>
        </p:nvSpPr>
        <p:spPr>
          <a:xfrm>
            <a:off x="426128" y="1719071"/>
            <a:ext cx="2517049" cy="4407408"/>
          </a:xfrm>
        </p:spPr>
        <p:txBody>
          <a:bodyPr>
            <a:normAutofit fontScale="25000" lnSpcReduction="20000"/>
          </a:bodyPr>
          <a:lstStyle/>
          <a:p>
            <a:pPr>
              <a:buFontTx/>
              <a:buChar char="•"/>
            </a:pPr>
            <a:r>
              <a:rPr lang="en-GB" sz="7200" dirty="0" smtClean="0"/>
              <a:t>Argentina</a:t>
            </a:r>
          </a:p>
          <a:p>
            <a:pPr>
              <a:buFontTx/>
              <a:buChar char="•"/>
            </a:pPr>
            <a:r>
              <a:rPr lang="en-GB" sz="7200" dirty="0" smtClean="0"/>
              <a:t>Azerbaijan</a:t>
            </a:r>
          </a:p>
          <a:p>
            <a:pPr>
              <a:buFontTx/>
              <a:buChar char="•"/>
            </a:pPr>
            <a:r>
              <a:rPr lang="en-GB" sz="7200" dirty="0" smtClean="0"/>
              <a:t>Armenia</a:t>
            </a:r>
          </a:p>
          <a:p>
            <a:pPr>
              <a:buFontTx/>
              <a:buChar char="•"/>
            </a:pPr>
            <a:r>
              <a:rPr lang="en-GB" sz="7200" dirty="0" smtClean="0"/>
              <a:t>Bangladesh</a:t>
            </a:r>
          </a:p>
          <a:p>
            <a:pPr>
              <a:buFontTx/>
              <a:buChar char="•"/>
            </a:pPr>
            <a:r>
              <a:rPr lang="en-GB" sz="7200" dirty="0" smtClean="0"/>
              <a:t>Chile</a:t>
            </a:r>
          </a:p>
          <a:p>
            <a:pPr>
              <a:buFontTx/>
              <a:buChar char="•"/>
            </a:pPr>
            <a:r>
              <a:rPr lang="en-GB" sz="7200" dirty="0" smtClean="0"/>
              <a:t>India</a:t>
            </a:r>
          </a:p>
          <a:p>
            <a:pPr>
              <a:buFontTx/>
              <a:buChar char="•"/>
            </a:pPr>
            <a:r>
              <a:rPr lang="en-US" sz="7200" dirty="0" smtClean="0"/>
              <a:t>Ivory Coast</a:t>
            </a:r>
            <a:endParaRPr lang="en-GB" sz="7200" dirty="0" smtClean="0"/>
          </a:p>
          <a:p>
            <a:pPr>
              <a:buFontTx/>
              <a:buChar char="•"/>
            </a:pPr>
            <a:r>
              <a:rPr lang="en-GB" sz="7200" dirty="0" smtClean="0"/>
              <a:t>Ethiopia</a:t>
            </a:r>
          </a:p>
          <a:p>
            <a:pPr>
              <a:buFontTx/>
              <a:buChar char="•"/>
            </a:pPr>
            <a:r>
              <a:rPr lang="en-GB" sz="7200" dirty="0" smtClean="0"/>
              <a:t>Kazakhstan</a:t>
            </a:r>
          </a:p>
          <a:p>
            <a:pPr>
              <a:buFontTx/>
              <a:buChar char="•"/>
            </a:pPr>
            <a:r>
              <a:rPr lang="en-GB" sz="7200" dirty="0" smtClean="0"/>
              <a:t>Kenya</a:t>
            </a:r>
          </a:p>
          <a:p>
            <a:pPr>
              <a:buFontTx/>
              <a:buChar char="•"/>
            </a:pPr>
            <a:r>
              <a:rPr lang="en-GB" sz="7200" dirty="0" smtClean="0"/>
              <a:t>Ghana</a:t>
            </a:r>
          </a:p>
          <a:p>
            <a:pPr>
              <a:buFontTx/>
              <a:buChar char="•"/>
            </a:pPr>
            <a:r>
              <a:rPr lang="en-GB" sz="7200" dirty="0" smtClean="0"/>
              <a:t>Kyrgyzstan</a:t>
            </a:r>
          </a:p>
          <a:p>
            <a:pPr>
              <a:buFontTx/>
              <a:buChar char="•"/>
            </a:pPr>
            <a:r>
              <a:rPr lang="en-GB" sz="7200" dirty="0" smtClean="0"/>
              <a:t>Tunisia</a:t>
            </a:r>
          </a:p>
          <a:p>
            <a:pPr>
              <a:buFontTx/>
              <a:buChar char="•"/>
            </a:pPr>
            <a:r>
              <a:rPr lang="en-GB" sz="7200" dirty="0" smtClean="0"/>
              <a:t>Uruguay</a:t>
            </a:r>
          </a:p>
          <a:p>
            <a:pPr>
              <a:buFontTx/>
              <a:buChar char="•"/>
            </a:pPr>
            <a:r>
              <a:rPr lang="en-GB" sz="7200" dirty="0" smtClean="0"/>
              <a:t>Uganda</a:t>
            </a:r>
          </a:p>
          <a:p>
            <a:pPr>
              <a:buFontTx/>
              <a:buChar char="•"/>
            </a:pPr>
            <a:r>
              <a:rPr lang="en-GB" sz="7200" dirty="0" smtClean="0"/>
              <a:t>Malaysia</a:t>
            </a:r>
          </a:p>
          <a:p>
            <a:pPr>
              <a:buFontTx/>
              <a:buChar char="•"/>
            </a:pPr>
            <a:endParaRPr lang="en-GB" sz="5600" dirty="0"/>
          </a:p>
          <a:p>
            <a:endParaRPr lang="en-US" dirty="0"/>
          </a:p>
        </p:txBody>
      </p:sp>
      <p:sp>
        <p:nvSpPr>
          <p:cNvPr id="4" name="Content Placeholder 3"/>
          <p:cNvSpPr>
            <a:spLocks noGrp="1"/>
          </p:cNvSpPr>
          <p:nvPr>
            <p:ph sz="half" idx="2"/>
          </p:nvPr>
        </p:nvSpPr>
        <p:spPr>
          <a:xfrm>
            <a:off x="3280417" y="1719070"/>
            <a:ext cx="2398328" cy="4667279"/>
          </a:xfrm>
        </p:spPr>
        <p:txBody>
          <a:bodyPr>
            <a:normAutofit fontScale="25000" lnSpcReduction="20000"/>
          </a:bodyPr>
          <a:lstStyle/>
          <a:p>
            <a:r>
              <a:rPr lang="en-US" sz="7200" dirty="0"/>
              <a:t>Belarus</a:t>
            </a:r>
          </a:p>
          <a:p>
            <a:r>
              <a:rPr lang="en-US" sz="7200" dirty="0"/>
              <a:t>Brazil</a:t>
            </a:r>
          </a:p>
          <a:p>
            <a:r>
              <a:rPr lang="en-US" sz="7200" dirty="0"/>
              <a:t>China</a:t>
            </a:r>
          </a:p>
          <a:p>
            <a:r>
              <a:rPr lang="en-US" sz="7200" dirty="0"/>
              <a:t>Cameroon</a:t>
            </a:r>
          </a:p>
          <a:p>
            <a:r>
              <a:rPr lang="en-US" sz="7200" dirty="0"/>
              <a:t>Ecuador</a:t>
            </a:r>
          </a:p>
          <a:p>
            <a:r>
              <a:rPr lang="en-US" sz="7200" dirty="0"/>
              <a:t>Egypt</a:t>
            </a:r>
          </a:p>
          <a:p>
            <a:r>
              <a:rPr lang="en-US" sz="7200" dirty="0" smtClean="0"/>
              <a:t>Indonesia</a:t>
            </a:r>
            <a:endParaRPr lang="en-US" sz="7200" dirty="0"/>
          </a:p>
          <a:p>
            <a:r>
              <a:rPr lang="en-US" sz="7200" dirty="0" smtClean="0"/>
              <a:t>Lebanon</a:t>
            </a:r>
          </a:p>
          <a:p>
            <a:r>
              <a:rPr lang="en-US" sz="7200" dirty="0" smtClean="0"/>
              <a:t>Malaysia</a:t>
            </a:r>
            <a:endParaRPr lang="en-US" sz="7200" dirty="0"/>
          </a:p>
          <a:p>
            <a:r>
              <a:rPr lang="en-US" sz="7200" dirty="0" smtClean="0"/>
              <a:t>Mexico</a:t>
            </a:r>
          </a:p>
          <a:p>
            <a:r>
              <a:rPr lang="en-US" sz="7200" dirty="0" smtClean="0"/>
              <a:t>Nepal</a:t>
            </a:r>
            <a:endParaRPr lang="en-US" sz="7200" dirty="0"/>
          </a:p>
          <a:p>
            <a:r>
              <a:rPr lang="en-US" sz="7200" dirty="0"/>
              <a:t>Nigeria</a:t>
            </a:r>
          </a:p>
          <a:p>
            <a:r>
              <a:rPr lang="en-US" sz="7200" dirty="0"/>
              <a:t>Paraguay</a:t>
            </a:r>
          </a:p>
          <a:p>
            <a:r>
              <a:rPr lang="en-US" sz="7200" dirty="0"/>
              <a:t>Peru</a:t>
            </a:r>
          </a:p>
          <a:p>
            <a:r>
              <a:rPr lang="en-US" sz="7200" dirty="0"/>
              <a:t>Philippines</a:t>
            </a:r>
          </a:p>
          <a:p>
            <a:r>
              <a:rPr lang="en-US" sz="7200" dirty="0" smtClean="0"/>
              <a:t>Russia</a:t>
            </a:r>
            <a:endParaRPr lang="en-US" sz="7200" dirty="0"/>
          </a:p>
        </p:txBody>
      </p:sp>
      <p:sp>
        <p:nvSpPr>
          <p:cNvPr id="5" name="TextBox 4"/>
          <p:cNvSpPr txBox="1"/>
          <p:nvPr/>
        </p:nvSpPr>
        <p:spPr>
          <a:xfrm>
            <a:off x="5886355" y="1719071"/>
            <a:ext cx="2283710" cy="2862323"/>
          </a:xfrm>
          <a:prstGeom prst="rect">
            <a:avLst/>
          </a:prstGeom>
          <a:noFill/>
        </p:spPr>
        <p:txBody>
          <a:bodyPr wrap="square" rtlCol="0">
            <a:spAutoFit/>
          </a:bodyPr>
          <a:lstStyle/>
          <a:p>
            <a:pPr marL="285750" indent="-285750">
              <a:buFont typeface="Arial"/>
              <a:buChar char="•"/>
            </a:pPr>
            <a:r>
              <a:rPr lang="en-US" dirty="0"/>
              <a:t>Singapore</a:t>
            </a:r>
          </a:p>
          <a:p>
            <a:pPr marL="285750" indent="-285750">
              <a:buFont typeface="Arial"/>
              <a:buChar char="•"/>
            </a:pPr>
            <a:r>
              <a:rPr lang="en-US" dirty="0"/>
              <a:t>South Africa</a:t>
            </a:r>
          </a:p>
          <a:p>
            <a:pPr marL="285750" indent="-285750">
              <a:buFont typeface="Arial"/>
              <a:buChar char="•"/>
            </a:pPr>
            <a:r>
              <a:rPr lang="en-US" dirty="0"/>
              <a:t>Sri Lanka</a:t>
            </a:r>
          </a:p>
          <a:p>
            <a:pPr marL="285750" indent="-285750">
              <a:buFont typeface="Arial"/>
              <a:buChar char="•"/>
            </a:pPr>
            <a:r>
              <a:rPr lang="en-US" dirty="0"/>
              <a:t>Taiwan</a:t>
            </a:r>
          </a:p>
          <a:p>
            <a:pPr marL="285750" indent="-285750">
              <a:buFont typeface="Arial"/>
              <a:buChar char="•"/>
            </a:pPr>
            <a:r>
              <a:rPr lang="en-US" dirty="0"/>
              <a:t>Tanzania</a:t>
            </a:r>
          </a:p>
          <a:p>
            <a:pPr marL="285750" indent="-285750">
              <a:buFont typeface="Arial"/>
              <a:buChar char="•"/>
            </a:pPr>
            <a:r>
              <a:rPr lang="en-US" dirty="0"/>
              <a:t>Thailand</a:t>
            </a:r>
            <a:endParaRPr lang="en-GB" dirty="0"/>
          </a:p>
          <a:p>
            <a:pPr marL="285750" indent="-285750">
              <a:buFont typeface="Arial"/>
              <a:buChar char="•"/>
            </a:pPr>
            <a:r>
              <a:rPr lang="en-US" dirty="0" smtClean="0"/>
              <a:t>Senegal</a:t>
            </a:r>
            <a:endParaRPr lang="en-US" dirty="0"/>
          </a:p>
          <a:p>
            <a:pPr marL="285750" indent="-285750">
              <a:buFont typeface="Arial"/>
              <a:buChar char="•"/>
            </a:pPr>
            <a:r>
              <a:rPr lang="en-US" dirty="0" smtClean="0"/>
              <a:t>Seychelles</a:t>
            </a:r>
          </a:p>
          <a:p>
            <a:pPr marL="285750" indent="-285750">
              <a:buFont typeface="Arial"/>
              <a:buChar char="•"/>
            </a:pPr>
            <a:r>
              <a:rPr lang="en-US" dirty="0" smtClean="0"/>
              <a:t>Tunisia</a:t>
            </a:r>
            <a:endParaRPr lang="en-US" dirty="0"/>
          </a:p>
          <a:p>
            <a:endParaRPr lang="en-US" dirty="0"/>
          </a:p>
        </p:txBody>
      </p:sp>
    </p:spTree>
    <p:extLst>
      <p:ext uri="{BB962C8B-B14F-4D97-AF65-F5344CB8AC3E}">
        <p14:creationId xmlns:p14="http://schemas.microsoft.com/office/powerpoint/2010/main" val="4157433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251400" y="1731418"/>
            <a:ext cx="8592349" cy="2820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1052513"/>
          </a:xfrm>
          <a:prstGeom prst="rect">
            <a:avLst/>
          </a:prstGeom>
          <a:solidFill>
            <a:srgbClr val="2591D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Text Box 3"/>
          <p:cNvSpPr txBox="1">
            <a:spLocks noChangeArrowheads="1"/>
          </p:cNvSpPr>
          <p:nvPr/>
        </p:nvSpPr>
        <p:spPr bwMode="auto">
          <a:xfrm>
            <a:off x="395786" y="188913"/>
            <a:ext cx="8352928" cy="584775"/>
          </a:xfrm>
          <a:prstGeom prst="rect">
            <a:avLst/>
          </a:prstGeom>
          <a:solidFill>
            <a:srgbClr val="2E88D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b="1" dirty="0">
                <a:solidFill>
                  <a:schemeClr val="bg1"/>
                </a:solidFill>
              </a:rPr>
              <a:t>What is the Global </a:t>
            </a:r>
            <a:r>
              <a:rPr lang="en-US" sz="3200" b="1" dirty="0" smtClean="0">
                <a:solidFill>
                  <a:schemeClr val="bg1"/>
                </a:solidFill>
              </a:rPr>
              <a:t>Alliance to End Lead Paint?</a:t>
            </a:r>
            <a:endParaRPr lang="en-US" sz="3200" b="1" dirty="0">
              <a:solidFill>
                <a:schemeClr val="bg1"/>
              </a:solidFill>
            </a:endParaRPr>
          </a:p>
        </p:txBody>
      </p:sp>
      <p:pic>
        <p:nvPicPr>
          <p:cNvPr id="4" name="Picture 4" descr="logo-WHO-UNEP-LeadInPaint with border resized"/>
          <p:cNvPicPr>
            <a:picLocks noChangeAspect="1" noChangeArrowheads="1"/>
          </p:cNvPicPr>
          <p:nvPr/>
        </p:nvPicPr>
        <p:blipFill>
          <a:blip r:embed="rId2">
            <a:extLst>
              <a:ext uri="{28A0092B-C50C-407E-A947-70E740481C1C}">
                <a14:useLocalDpi xmlns:a14="http://schemas.microsoft.com/office/drawing/2010/main" val="0"/>
              </a:ext>
            </a:extLst>
          </a:blip>
          <a:srcRect r="53827" b="10677"/>
          <a:stretch>
            <a:fillRect/>
          </a:stretch>
        </p:blipFill>
        <p:spPr bwMode="auto">
          <a:xfrm>
            <a:off x="106362" y="6093710"/>
            <a:ext cx="1296988"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logo-WHO-UNEP-LeadInPaint with border resized"/>
          <p:cNvPicPr>
            <a:picLocks noChangeAspect="1" noChangeArrowheads="1"/>
          </p:cNvPicPr>
          <p:nvPr/>
        </p:nvPicPr>
        <p:blipFill>
          <a:blip r:embed="rId2">
            <a:extLst>
              <a:ext uri="{28A0092B-C50C-407E-A947-70E740481C1C}">
                <a14:useLocalDpi xmlns:a14="http://schemas.microsoft.com/office/drawing/2010/main" val="0"/>
              </a:ext>
            </a:extLst>
          </a:blip>
          <a:srcRect l="46136"/>
          <a:stretch>
            <a:fillRect/>
          </a:stretch>
        </p:blipFill>
        <p:spPr bwMode="auto">
          <a:xfrm>
            <a:off x="7813675" y="6093710"/>
            <a:ext cx="1260475" cy="674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1403350" y="6094412"/>
            <a:ext cx="6410325" cy="692150"/>
          </a:xfrm>
          <a:prstGeom prst="rect">
            <a:avLst/>
          </a:prstGeom>
          <a:solidFill>
            <a:srgbClr val="2E88D2"/>
          </a:solidFill>
          <a:ln w="9525">
            <a:solidFill>
              <a:srgbClr val="000000"/>
            </a:solidFill>
            <a:miter lim="800000"/>
            <a:headEnd/>
            <a:tailEnd/>
          </a:ln>
        </p:spPr>
        <p:txBody>
          <a:bodyPr/>
          <a:lstStyle/>
          <a:p>
            <a:endParaRPr lang="en-GB" altLang="zh-CN" sz="1200">
              <a:latin typeface="Times New Roman" charset="0"/>
              <a:ea typeface="宋体" charset="0"/>
              <a:cs typeface="宋体" charset="0"/>
            </a:endParaRPr>
          </a:p>
          <a:p>
            <a:pPr algn="ctr"/>
            <a:r>
              <a:rPr lang="en-GB" altLang="zh-CN" sz="1600" b="1">
                <a:solidFill>
                  <a:srgbClr val="FFFFFF"/>
                </a:solidFill>
                <a:latin typeface="Times New Roman" charset="0"/>
                <a:ea typeface="宋体" charset="0"/>
                <a:cs typeface="宋体" charset="0"/>
              </a:rPr>
              <a:t>GLOBAL ALLIANCE TO ELIMINATE LEAD PAINT</a:t>
            </a:r>
          </a:p>
          <a:p>
            <a:endParaRPr lang="en-GB" b="1"/>
          </a:p>
        </p:txBody>
      </p:sp>
      <p:sp>
        <p:nvSpPr>
          <p:cNvPr id="8" name="Rectangle 8"/>
          <p:cNvSpPr txBox="1">
            <a:spLocks noChangeArrowheads="1"/>
          </p:cNvSpPr>
          <p:nvPr/>
        </p:nvSpPr>
        <p:spPr>
          <a:xfrm>
            <a:off x="2700338" y="4292600"/>
            <a:ext cx="6119812" cy="1439863"/>
          </a:xfrm>
          <a:prstGeom prst="rect">
            <a:avLst/>
          </a:prstGeom>
          <a:solidFill>
            <a:srgbClr val="DEF1F2"/>
          </a:solidFill>
          <a:ln/>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000000"/>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rgbClr val="000000"/>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rgbClr val="000000"/>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rgbClr val="000000"/>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000000"/>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nSpc>
                <a:spcPct val="80000"/>
              </a:lnSpc>
              <a:buFontTx/>
              <a:buNone/>
            </a:pPr>
            <a:r>
              <a:rPr lang="en-GB" b="1" smtClean="0">
                <a:solidFill>
                  <a:schemeClr val="accent2"/>
                </a:solidFill>
                <a:latin typeface="Calibri" charset="0"/>
              </a:rPr>
              <a:t>Broad objective </a:t>
            </a:r>
          </a:p>
          <a:p>
            <a:pPr marL="0" indent="0">
              <a:lnSpc>
                <a:spcPct val="80000"/>
              </a:lnSpc>
              <a:buFontTx/>
              <a:buNone/>
            </a:pPr>
            <a:r>
              <a:rPr lang="en-GB" b="1" smtClean="0">
                <a:solidFill>
                  <a:schemeClr val="accent2"/>
                </a:solidFill>
                <a:latin typeface="Calibri" charset="0"/>
              </a:rPr>
              <a:t>To phase out the manufacture and sale of paints containing lead and, eventually, to eliminate the risks that such paints pose.</a:t>
            </a:r>
            <a:endParaRPr lang="en-GB" b="1">
              <a:solidFill>
                <a:schemeClr val="accent2"/>
              </a:solidFill>
              <a:latin typeface="Calibri" charset="0"/>
            </a:endParaRPr>
          </a:p>
        </p:txBody>
      </p:sp>
      <p:sp>
        <p:nvSpPr>
          <p:cNvPr id="9" name="Rectangle 9"/>
          <p:cNvSpPr txBox="1">
            <a:spLocks noChangeArrowheads="1"/>
          </p:cNvSpPr>
          <p:nvPr/>
        </p:nvSpPr>
        <p:spPr>
          <a:xfrm>
            <a:off x="2627313" y="1268413"/>
            <a:ext cx="6121400" cy="2639105"/>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000000"/>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rgbClr val="000000"/>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rgbClr val="000000"/>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rgbClr val="000000"/>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000000"/>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a:lnSpc>
                <a:spcPct val="80000"/>
              </a:lnSpc>
              <a:spcBef>
                <a:spcPct val="0"/>
              </a:spcBef>
            </a:pPr>
            <a:r>
              <a:rPr lang="en-GB" sz="2000" dirty="0" smtClean="0">
                <a:solidFill>
                  <a:schemeClr val="accent2"/>
                </a:solidFill>
                <a:latin typeface="Calibri" charset="0"/>
              </a:rPr>
              <a:t>A voluntary collaborative initiative formed the International Conference on Chemicals Management (</a:t>
            </a:r>
            <a:r>
              <a:rPr lang="en-US" altLang="zh-CN" sz="2000" dirty="0" smtClean="0">
                <a:solidFill>
                  <a:schemeClr val="accent2"/>
                </a:solidFill>
                <a:latin typeface="Calibri" charset="0"/>
                <a:ea typeface="宋体" charset="0"/>
                <a:cs typeface="宋体" charset="0"/>
              </a:rPr>
              <a:t>ICCM2) by </a:t>
            </a:r>
            <a:r>
              <a:rPr lang="en-US" altLang="zh-CN" sz="2000" dirty="0">
                <a:solidFill>
                  <a:schemeClr val="accent2"/>
                </a:solidFill>
                <a:latin typeface="Calibri" charset="0"/>
                <a:ea typeface="宋体" charset="0"/>
                <a:cs typeface="宋体" charset="0"/>
              </a:rPr>
              <a:t>Resolution II/4 B (2009)</a:t>
            </a:r>
            <a:r>
              <a:rPr lang="en-US" altLang="zh-CN" sz="2000" dirty="0" smtClean="0">
                <a:solidFill>
                  <a:schemeClr val="accent2"/>
                </a:solidFill>
                <a:latin typeface="Calibri" charset="0"/>
                <a:ea typeface="宋体" charset="0"/>
                <a:cs typeface="宋体" charset="0"/>
              </a:rPr>
              <a:t>:</a:t>
            </a:r>
            <a:endParaRPr lang="en-GB" sz="2000" dirty="0" smtClean="0">
              <a:solidFill>
                <a:schemeClr val="accent2"/>
              </a:solidFill>
              <a:latin typeface="Calibri" charset="0"/>
            </a:endParaRPr>
          </a:p>
          <a:p>
            <a:pPr>
              <a:lnSpc>
                <a:spcPct val="80000"/>
              </a:lnSpc>
              <a:spcBef>
                <a:spcPct val="0"/>
              </a:spcBef>
            </a:pPr>
            <a:endParaRPr lang="en-GB" sz="2000" dirty="0" smtClean="0">
              <a:solidFill>
                <a:schemeClr val="accent2"/>
              </a:solidFill>
              <a:latin typeface="Calibri" charset="0"/>
            </a:endParaRPr>
          </a:p>
          <a:p>
            <a:pPr>
              <a:lnSpc>
                <a:spcPct val="80000"/>
              </a:lnSpc>
              <a:spcBef>
                <a:spcPct val="0"/>
              </a:spcBef>
            </a:pPr>
            <a:r>
              <a:rPr lang="en-GB" sz="2000" dirty="0" smtClean="0">
                <a:solidFill>
                  <a:schemeClr val="accent2"/>
                </a:solidFill>
                <a:latin typeface="Calibri" charset="0"/>
              </a:rPr>
              <a:t>Goal to prevent children's exposure to lead from paint and to prevent occupational exposures to lead paint;</a:t>
            </a:r>
          </a:p>
          <a:p>
            <a:pPr>
              <a:lnSpc>
                <a:spcPct val="80000"/>
              </a:lnSpc>
              <a:spcBef>
                <a:spcPct val="0"/>
              </a:spcBef>
            </a:pPr>
            <a:endParaRPr lang="en-GB" sz="2000" dirty="0" smtClean="0">
              <a:solidFill>
                <a:schemeClr val="accent2"/>
              </a:solidFill>
              <a:latin typeface="Calibri" charset="0"/>
            </a:endParaRPr>
          </a:p>
          <a:p>
            <a:pPr>
              <a:lnSpc>
                <a:spcPct val="80000"/>
              </a:lnSpc>
              <a:spcBef>
                <a:spcPct val="0"/>
              </a:spcBef>
            </a:pPr>
            <a:r>
              <a:rPr lang="en-GB" sz="2000" dirty="0" smtClean="0">
                <a:solidFill>
                  <a:schemeClr val="accent2"/>
                </a:solidFill>
                <a:latin typeface="Calibri" charset="0"/>
              </a:rPr>
              <a:t>Operated under a joint secretariat of WHO and UNEP;</a:t>
            </a:r>
          </a:p>
          <a:p>
            <a:pPr>
              <a:lnSpc>
                <a:spcPct val="80000"/>
              </a:lnSpc>
              <a:spcBef>
                <a:spcPct val="0"/>
              </a:spcBef>
            </a:pPr>
            <a:endParaRPr lang="en-GB" sz="2000" dirty="0">
              <a:solidFill>
                <a:schemeClr val="accent2"/>
              </a:solidFill>
              <a:latin typeface="Calibri" charset="0"/>
            </a:endParaRPr>
          </a:p>
          <a:p>
            <a:pPr>
              <a:lnSpc>
                <a:spcPct val="80000"/>
              </a:lnSpc>
              <a:spcBef>
                <a:spcPct val="0"/>
              </a:spcBef>
            </a:pPr>
            <a:r>
              <a:rPr lang="en-GB" sz="2000" dirty="0" smtClean="0">
                <a:solidFill>
                  <a:schemeClr val="accent2"/>
                </a:solidFill>
                <a:latin typeface="Calibri" charset="0"/>
              </a:rPr>
              <a:t>Current Chair of GAELP is U.S. EPA.</a:t>
            </a:r>
          </a:p>
          <a:p>
            <a:pPr>
              <a:lnSpc>
                <a:spcPct val="80000"/>
              </a:lnSpc>
              <a:spcBef>
                <a:spcPct val="0"/>
              </a:spcBef>
              <a:buFontTx/>
              <a:buNone/>
            </a:pPr>
            <a:endParaRPr lang="en-GB" sz="2000" dirty="0" smtClean="0">
              <a:solidFill>
                <a:schemeClr val="accent2"/>
              </a:solidFill>
              <a:latin typeface="Calibri" charset="0"/>
            </a:endParaRPr>
          </a:p>
          <a:p>
            <a:pPr>
              <a:lnSpc>
                <a:spcPct val="80000"/>
              </a:lnSpc>
            </a:pPr>
            <a:endParaRPr lang="en-GB" dirty="0">
              <a:solidFill>
                <a:schemeClr val="accent2"/>
              </a:solidFill>
              <a:latin typeface="Calibri" charset="0"/>
            </a:endParaRPr>
          </a:p>
        </p:txBody>
      </p:sp>
      <p:pic>
        <p:nvPicPr>
          <p:cNvPr id="10" name="Picture 10" descr="LeadPaintFylerJM120702[1]_Page_2"/>
          <p:cNvPicPr>
            <a:picLocks noChangeAspect="1" noChangeArrowheads="1"/>
          </p:cNvPicPr>
          <p:nvPr/>
        </p:nvPicPr>
        <p:blipFill>
          <a:blip r:embed="rId3">
            <a:extLst>
              <a:ext uri="{28A0092B-C50C-407E-A947-70E740481C1C}">
                <a14:useLocalDpi xmlns:a14="http://schemas.microsoft.com/office/drawing/2010/main" val="0"/>
              </a:ext>
            </a:extLst>
          </a:blip>
          <a:srcRect l="67332"/>
          <a:stretch>
            <a:fillRect/>
          </a:stretch>
        </p:blipFill>
        <p:spPr bwMode="auto">
          <a:xfrm>
            <a:off x="179388" y="1196975"/>
            <a:ext cx="2193925" cy="4751388"/>
          </a:xfrm>
          <a:prstGeom prst="rect">
            <a:avLst/>
          </a:prstGeom>
          <a:noFill/>
          <a:ln w="158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77660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6128" y="408372"/>
            <a:ext cx="8260672" cy="1039427"/>
          </a:xfrm>
          <a:prstGeom prst="rect">
            <a:avLst/>
          </a:prstGeom>
        </p:spPr>
        <p:txBody>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endParaRPr lang="en-US" sz="4000" b="1" cap="none" dirty="0">
              <a:solidFill>
                <a:schemeClr val="bg2">
                  <a:lumMod val="10000"/>
                </a:schemeClr>
              </a:solidFill>
            </a:endParaRPr>
          </a:p>
        </p:txBody>
      </p:sp>
      <p:sp>
        <p:nvSpPr>
          <p:cNvPr id="3" name="Content Placeholder 2"/>
          <p:cNvSpPr txBox="1">
            <a:spLocks/>
          </p:cNvSpPr>
          <p:nvPr/>
        </p:nvSpPr>
        <p:spPr>
          <a:xfrm>
            <a:off x="457200" y="1170414"/>
            <a:ext cx="8229600" cy="4678364"/>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000000"/>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rgbClr val="000000"/>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rgbClr val="000000"/>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rgbClr val="000000"/>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000000"/>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r>
              <a:rPr lang="en-US" sz="2800" dirty="0" smtClean="0">
                <a:solidFill>
                  <a:srgbClr val="FF0000"/>
                </a:solidFill>
              </a:rPr>
              <a:t>Global Alliance to Eliminate Lead Paint (GAELP) </a:t>
            </a:r>
            <a:r>
              <a:rPr lang="en-US" sz="2800" dirty="0" smtClean="0"/>
              <a:t>through UN process on Chemicals Management.</a:t>
            </a:r>
          </a:p>
          <a:p>
            <a:r>
              <a:rPr lang="en-US" sz="2800" dirty="0" smtClean="0"/>
              <a:t>In the absence of regulation, paint companies must </a:t>
            </a:r>
            <a:r>
              <a:rPr lang="en-US" sz="2800" dirty="0" smtClean="0">
                <a:solidFill>
                  <a:srgbClr val="FF0000"/>
                </a:solidFill>
              </a:rPr>
              <a:t>reformulate</a:t>
            </a:r>
            <a:r>
              <a:rPr lang="en-US" sz="2800" dirty="0" smtClean="0"/>
              <a:t> and list ingredients to inform consumers.</a:t>
            </a:r>
          </a:p>
          <a:p>
            <a:r>
              <a:rPr lang="en-US" sz="2800" dirty="0" smtClean="0"/>
              <a:t>Third party certification to reward companies that reformulate by gaining recognition with a logo on their products.</a:t>
            </a:r>
          </a:p>
        </p:txBody>
      </p:sp>
    </p:spTree>
    <p:extLst>
      <p:ext uri="{BB962C8B-B14F-4D97-AF65-F5344CB8AC3E}">
        <p14:creationId xmlns:p14="http://schemas.microsoft.com/office/powerpoint/2010/main" val="3177322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2"/>
          <a:srcRect/>
          <a:stretch>
            <a:fillRect/>
          </a:stretch>
        </p:blipFill>
        <p:spPr bwMode="auto">
          <a:xfrm>
            <a:off x="787791" y="1055077"/>
            <a:ext cx="7384386" cy="5437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1023582" y="1532475"/>
            <a:ext cx="6601207" cy="4970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996286" y="1655177"/>
            <a:ext cx="7094089" cy="5202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25892"/>
            <a:ext cx="4521200" cy="624218"/>
          </a:xfrm>
        </p:spPr>
        <p:txBody>
          <a:bodyPr>
            <a:noAutofit/>
          </a:bodyPr>
          <a:lstStyle/>
          <a:p>
            <a:r>
              <a:rPr lang="en-US" sz="6600" b="1" dirty="0" smtClean="0"/>
              <a:t>Outline</a:t>
            </a:r>
            <a:endParaRPr lang="en-US" sz="6600" b="1" dirty="0"/>
          </a:p>
        </p:txBody>
      </p:sp>
      <p:sp>
        <p:nvSpPr>
          <p:cNvPr id="3" name="Subtitle 2"/>
          <p:cNvSpPr>
            <a:spLocks noGrp="1"/>
          </p:cNvSpPr>
          <p:nvPr>
            <p:ph type="subTitle" idx="1"/>
          </p:nvPr>
        </p:nvSpPr>
        <p:spPr>
          <a:xfrm>
            <a:off x="457200" y="1588655"/>
            <a:ext cx="8229600" cy="5033818"/>
          </a:xfrm>
        </p:spPr>
        <p:txBody>
          <a:bodyPr>
            <a:normAutofit/>
          </a:bodyPr>
          <a:lstStyle/>
          <a:p>
            <a:pPr algn="l">
              <a:buFont typeface="Arial" pitchFamily="34" charset="0"/>
              <a:buChar char="•"/>
            </a:pPr>
            <a:r>
              <a:rPr lang="en-US" dirty="0" smtClean="0"/>
              <a:t> </a:t>
            </a:r>
            <a:r>
              <a:rPr lang="en-US" dirty="0" smtClean="0">
                <a:solidFill>
                  <a:schemeClr val="tx1"/>
                </a:solidFill>
              </a:rPr>
              <a:t>Global Developments</a:t>
            </a:r>
          </a:p>
          <a:p>
            <a:pPr algn="l">
              <a:buFont typeface="Arial" pitchFamily="34" charset="0"/>
              <a:buChar char="•"/>
            </a:pPr>
            <a:r>
              <a:rPr lang="en-US" dirty="0" smtClean="0">
                <a:solidFill>
                  <a:schemeClr val="tx1"/>
                </a:solidFill>
              </a:rPr>
              <a:t> Production of New Lead Paint &amp; US Companies</a:t>
            </a:r>
          </a:p>
          <a:p>
            <a:pPr algn="l">
              <a:buFont typeface="Arial" pitchFamily="34" charset="0"/>
              <a:buChar char="•"/>
            </a:pPr>
            <a:r>
              <a:rPr lang="en-US" dirty="0">
                <a:solidFill>
                  <a:schemeClr val="tx1"/>
                </a:solidFill>
              </a:rPr>
              <a:t> </a:t>
            </a:r>
            <a:r>
              <a:rPr lang="en-US" dirty="0" smtClean="0">
                <a:solidFill>
                  <a:schemeClr val="tx1"/>
                </a:solidFill>
              </a:rPr>
              <a:t>Public Nuisance Law &amp; California</a:t>
            </a:r>
          </a:p>
          <a:p>
            <a:pPr algn="l">
              <a:buFont typeface="Arial" pitchFamily="34" charset="0"/>
              <a:buChar char="•"/>
            </a:pPr>
            <a:r>
              <a:rPr lang="en-US" dirty="0" smtClean="0">
                <a:solidFill>
                  <a:schemeClr val="tx1"/>
                </a:solidFill>
              </a:rPr>
              <a:t> New Responsibilities and Collaboration –</a:t>
            </a:r>
            <a:br>
              <a:rPr lang="en-US" dirty="0" smtClean="0">
                <a:solidFill>
                  <a:schemeClr val="tx1"/>
                </a:solidFill>
              </a:rPr>
            </a:br>
            <a:r>
              <a:rPr lang="en-US" dirty="0" smtClean="0">
                <a:solidFill>
                  <a:schemeClr val="tx1"/>
                </a:solidFill>
              </a:rPr>
              <a:t>  clinical, exposure assessment, hazard</a:t>
            </a:r>
            <a:br>
              <a:rPr lang="en-US" dirty="0" smtClean="0">
                <a:solidFill>
                  <a:schemeClr val="tx1"/>
                </a:solidFill>
              </a:rPr>
            </a:br>
            <a:r>
              <a:rPr lang="en-US" dirty="0" smtClean="0">
                <a:solidFill>
                  <a:schemeClr val="tx1"/>
                </a:solidFill>
              </a:rPr>
              <a:t>  control professionals</a:t>
            </a:r>
          </a:p>
          <a:p>
            <a:pPr algn="l">
              <a:buFont typeface="Arial" pitchFamily="34" charset="0"/>
              <a:buChar char="•"/>
            </a:pPr>
            <a:r>
              <a:rPr lang="en-US" dirty="0" smtClean="0">
                <a:solidFill>
                  <a:schemeClr val="tx1"/>
                </a:solidFill>
              </a:rPr>
              <a:t> Lead Standards, Window Replacement</a:t>
            </a:r>
          </a:p>
          <a:p>
            <a:pPr algn="l">
              <a:buFont typeface="Arial" pitchFamily="34" charset="0"/>
              <a:buChar char="•"/>
            </a:pPr>
            <a:r>
              <a:rPr lang="en-US" dirty="0" smtClean="0">
                <a:solidFill>
                  <a:schemeClr val="tx1"/>
                </a:solidFill>
              </a:rPr>
              <a:t> Conclusions</a:t>
            </a:r>
            <a:endParaRPr lang="en-US" i="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875680" y="1460310"/>
            <a:ext cx="6653377" cy="5083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363625" y="1269240"/>
            <a:ext cx="6824067" cy="5343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a:stretch>
            <a:fillRect/>
          </a:stretch>
        </p:blipFill>
        <p:spPr bwMode="auto">
          <a:xfrm>
            <a:off x="999427" y="1487606"/>
            <a:ext cx="6619004" cy="5098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a:stretch>
            <a:fillRect/>
          </a:stretch>
        </p:blipFill>
        <p:spPr bwMode="auto">
          <a:xfrm>
            <a:off x="967078" y="1555845"/>
            <a:ext cx="6702963" cy="4773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044093" y="1477108"/>
            <a:ext cx="7695904" cy="2782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777922" y="1440305"/>
            <a:ext cx="7633087" cy="5200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587200" y="1433015"/>
            <a:ext cx="7205579" cy="51929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fontScale="90000"/>
          </a:bodyPr>
          <a:lstStyle/>
          <a:p>
            <a:r>
              <a:rPr lang="en-US" b="1" dirty="0" smtClean="0"/>
              <a:t>Who Is the World’s Second Largest Paint Company? Sherwin-Williams:</a:t>
            </a:r>
            <a:endParaRPr lang="en-US" b="1" dirty="0"/>
          </a:p>
        </p:txBody>
      </p:sp>
      <p:sp>
        <p:nvSpPr>
          <p:cNvPr id="3" name="Subtitle 2"/>
          <p:cNvSpPr>
            <a:spLocks noGrp="1"/>
          </p:cNvSpPr>
          <p:nvPr>
            <p:ph type="subTitle" idx="1"/>
          </p:nvPr>
        </p:nvSpPr>
        <p:spPr>
          <a:xfrm>
            <a:off x="1371600" y="3009900"/>
            <a:ext cx="6762466" cy="3404548"/>
          </a:xfrm>
        </p:spPr>
        <p:txBody>
          <a:bodyPr>
            <a:normAutofit fontScale="77500" lnSpcReduction="20000"/>
          </a:bodyPr>
          <a:lstStyle/>
          <a:p>
            <a:pPr algn="l">
              <a:buFont typeface="Arial" pitchFamily="34" charset="0"/>
              <a:buChar char="•"/>
            </a:pPr>
            <a:r>
              <a:rPr lang="en-US" dirty="0" smtClean="0">
                <a:solidFill>
                  <a:schemeClr val="tx1"/>
                </a:solidFill>
              </a:rPr>
              <a:t>Still refuses to stop manufacturing new lead-based paint in developing nations.</a:t>
            </a:r>
          </a:p>
          <a:p>
            <a:pPr algn="l">
              <a:buFont typeface="Arial" pitchFamily="34" charset="0"/>
              <a:buChar char="•"/>
            </a:pPr>
            <a:r>
              <a:rPr lang="en-US" dirty="0" smtClean="0">
                <a:solidFill>
                  <a:schemeClr val="tx1"/>
                </a:solidFill>
              </a:rPr>
              <a:t>Fought off a group of socially responsible investors demanding end to lead paint</a:t>
            </a:r>
          </a:p>
          <a:p>
            <a:pPr algn="l">
              <a:buFont typeface="Arial" pitchFamily="34" charset="0"/>
              <a:buChar char="•"/>
            </a:pPr>
            <a:r>
              <a:rPr lang="en-US" dirty="0" smtClean="0">
                <a:solidFill>
                  <a:schemeClr val="tx1"/>
                </a:solidFill>
              </a:rPr>
              <a:t>Filed a brief before the Securities and Exchange Commission by arguing that their decision to manufacture and sell lead paint is “ordinary business” and therefore not subject to shareholder actions.</a:t>
            </a:r>
          </a:p>
          <a:p>
            <a:pPr algn="l">
              <a:buFont typeface="Arial" pitchFamily="34" charset="0"/>
              <a:buChar char="•"/>
            </a:pPr>
            <a:r>
              <a:rPr lang="en-US" dirty="0" smtClean="0">
                <a:solidFill>
                  <a:schemeClr val="tx1"/>
                </a:solidFill>
              </a:rPr>
              <a:t>AND….</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305800" cy="4953000"/>
          </a:xfrm>
        </p:spPr>
        <p:txBody>
          <a:bodyPr>
            <a:normAutofit lnSpcReduction="10000"/>
          </a:bodyPr>
          <a:lstStyle/>
          <a:p>
            <a:r>
              <a:rPr lang="en-US" dirty="0" smtClean="0"/>
              <a:t>13 years of litigation, beginning in 2000</a:t>
            </a:r>
          </a:p>
          <a:p>
            <a:endParaRPr lang="en-US" dirty="0" smtClean="0"/>
          </a:p>
          <a:p>
            <a:r>
              <a:rPr lang="en-US" dirty="0" smtClean="0"/>
              <a:t>2006: California Court of Appeal, Sixth Appellate District, clarified what had to be proved to show that lead pigment was a “public nuisance”</a:t>
            </a:r>
          </a:p>
          <a:p>
            <a:endParaRPr lang="en-US" dirty="0" smtClean="0"/>
          </a:p>
          <a:p>
            <a:r>
              <a:rPr lang="en-US" dirty="0" smtClean="0"/>
              <a:t>In 2010 alone, at least 21,000 California children under the age of six were poisoned by lead</a:t>
            </a:r>
            <a:endParaRPr lang="en-US" dirty="0"/>
          </a:p>
        </p:txBody>
      </p:sp>
      <p:sp>
        <p:nvSpPr>
          <p:cNvPr id="2" name="Title 1"/>
          <p:cNvSpPr>
            <a:spLocks noGrp="1"/>
          </p:cNvSpPr>
          <p:nvPr>
            <p:ph type="title"/>
          </p:nvPr>
        </p:nvSpPr>
        <p:spPr>
          <a:noFill/>
        </p:spPr>
        <p:txBody>
          <a:bodyPr>
            <a:normAutofit/>
          </a:bodyPr>
          <a:lstStyle/>
          <a:p>
            <a:r>
              <a:rPr lang="en-US" sz="3600" dirty="0" smtClean="0"/>
              <a:t>Background on CA Case</a:t>
            </a:r>
            <a:endParaRPr lang="en-US" sz="3600" dirty="0"/>
          </a:p>
        </p:txBody>
      </p:sp>
    </p:spTree>
    <p:extLst>
      <p:ext uri="{BB962C8B-B14F-4D97-AF65-F5344CB8AC3E}">
        <p14:creationId xmlns:p14="http://schemas.microsoft.com/office/powerpoint/2010/main" val="90658772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 decision holds accountable those who are to blame, who caused this problem, for the first time. </a:t>
            </a:r>
            <a:endParaRPr lang="en-US" dirty="0" smtClean="0"/>
          </a:p>
          <a:p>
            <a:r>
              <a:rPr lang="en-US" dirty="0"/>
              <a:t>If you make a mess, you have to clean it up</a:t>
            </a:r>
            <a:r>
              <a:rPr lang="en-US" dirty="0" smtClean="0"/>
              <a:t>.</a:t>
            </a:r>
          </a:p>
          <a:p>
            <a:r>
              <a:rPr lang="en-US" dirty="0" smtClean="0"/>
              <a:t>And </a:t>
            </a:r>
            <a:r>
              <a:rPr lang="en-US" dirty="0"/>
              <a:t>if it’s your mess, it won’t matter how hard you try to make it seem like it’s someone else’s </a:t>
            </a:r>
            <a:r>
              <a:rPr lang="en-US" dirty="0" smtClean="0"/>
              <a:t>mess, </a:t>
            </a:r>
            <a:r>
              <a:rPr lang="en-US" dirty="0"/>
              <a:t>you STILL have to clean it up</a:t>
            </a:r>
            <a:r>
              <a:rPr lang="en-US" dirty="0" smtClean="0"/>
              <a:t>.</a:t>
            </a:r>
          </a:p>
          <a:p>
            <a:r>
              <a:rPr lang="en-US" dirty="0" smtClean="0"/>
              <a:t>Definition of “abatement”</a:t>
            </a:r>
            <a:endParaRPr lang="en-US" dirty="0"/>
          </a:p>
          <a:p>
            <a:endParaRPr lang="en-US" dirty="0"/>
          </a:p>
        </p:txBody>
      </p:sp>
      <p:sp>
        <p:nvSpPr>
          <p:cNvPr id="2" name="Title 1"/>
          <p:cNvSpPr>
            <a:spLocks noGrp="1"/>
          </p:cNvSpPr>
          <p:nvPr>
            <p:ph type="title"/>
          </p:nvPr>
        </p:nvSpPr>
        <p:spPr>
          <a:noFill/>
        </p:spPr>
        <p:txBody>
          <a:bodyPr/>
          <a:lstStyle/>
          <a:p>
            <a:endParaRPr lang="en-US" dirty="0"/>
          </a:p>
        </p:txBody>
      </p:sp>
    </p:spTree>
    <p:extLst>
      <p:ext uri="{BB962C8B-B14F-4D97-AF65-F5344CB8AC3E}">
        <p14:creationId xmlns:p14="http://schemas.microsoft.com/office/powerpoint/2010/main" val="231924619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066800"/>
            <a:ext cx="8229600" cy="5059363"/>
          </a:xfrm>
        </p:spPr>
        <p:txBody>
          <a:bodyPr>
            <a:normAutofit lnSpcReduction="10000"/>
          </a:bodyPr>
          <a:lstStyle/>
          <a:p>
            <a:endParaRPr lang="en-US" dirty="0" smtClean="0"/>
          </a:p>
          <a:p>
            <a:r>
              <a:rPr lang="en-US" dirty="0" smtClean="0"/>
              <a:t>3 Companies – Sherwin Williams, </a:t>
            </a:r>
            <a:r>
              <a:rPr lang="en-US" dirty="0" err="1" smtClean="0"/>
              <a:t>Conagra</a:t>
            </a:r>
            <a:r>
              <a:rPr lang="en-US" dirty="0" smtClean="0"/>
              <a:t> and National Lead</a:t>
            </a:r>
          </a:p>
          <a:p>
            <a:endParaRPr lang="en-US" dirty="0" smtClean="0"/>
          </a:p>
          <a:p>
            <a:r>
              <a:rPr lang="en-US" dirty="0" smtClean="0"/>
              <a:t>Ordered to pay $1.15 Billion</a:t>
            </a:r>
          </a:p>
          <a:p>
            <a:endParaRPr lang="en-US" dirty="0" smtClean="0"/>
          </a:p>
          <a:p>
            <a:r>
              <a:rPr lang="en-US" dirty="0" smtClean="0"/>
              <a:t>To fund the “abatement” of the public nuisance they created through their promotion and sale of lead pigment in ten California cities and counties</a:t>
            </a:r>
          </a:p>
        </p:txBody>
      </p:sp>
      <p:sp>
        <p:nvSpPr>
          <p:cNvPr id="2" name="Title 1"/>
          <p:cNvSpPr>
            <a:spLocks noGrp="1"/>
          </p:cNvSpPr>
          <p:nvPr>
            <p:ph type="title"/>
          </p:nvPr>
        </p:nvSpPr>
        <p:spPr>
          <a:noFill/>
        </p:spPr>
        <p:txBody>
          <a:bodyPr>
            <a:normAutofit/>
          </a:bodyPr>
          <a:lstStyle/>
          <a:p>
            <a:r>
              <a:rPr lang="en-US" sz="3600" dirty="0" smtClean="0"/>
              <a:t>The Verdict</a:t>
            </a:r>
            <a:endParaRPr lang="en-US" sz="3600" dirty="0"/>
          </a:p>
        </p:txBody>
      </p:sp>
    </p:spTree>
    <p:extLst>
      <p:ext uri="{BB962C8B-B14F-4D97-AF65-F5344CB8AC3E}">
        <p14:creationId xmlns:p14="http://schemas.microsoft.com/office/powerpoint/2010/main" val="2578868475"/>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2006 Court of Appeals – California defined the law of public nuisance in the context of lead pigment litigation</a:t>
            </a:r>
          </a:p>
          <a:p>
            <a:endParaRPr lang="en-US" dirty="0" smtClean="0"/>
          </a:p>
          <a:p>
            <a:pPr marL="971550" lvl="1" indent="-514350">
              <a:buFont typeface="+mj-lt"/>
              <a:buAutoNum type="alphaLcParenR"/>
            </a:pPr>
            <a:r>
              <a:rPr lang="en-US" sz="3200" dirty="0" smtClean="0"/>
              <a:t>A public nuisance can be “</a:t>
            </a:r>
            <a:r>
              <a:rPr lang="en-US" sz="3200" i="1" dirty="0" smtClean="0"/>
              <a:t>Anything</a:t>
            </a:r>
            <a:r>
              <a:rPr lang="en-US" sz="3200" dirty="0" smtClean="0"/>
              <a:t> which is injurious to health …or is indecent or offensive to the senses, or an obstruction to the free use of property…”</a:t>
            </a:r>
          </a:p>
          <a:p>
            <a:pPr lvl="1">
              <a:buFont typeface="Wingdings" pitchFamily="2" charset="2"/>
              <a:buChar char="Ø"/>
            </a:pPr>
            <a:endParaRPr lang="en-US" dirty="0"/>
          </a:p>
        </p:txBody>
      </p:sp>
      <p:sp>
        <p:nvSpPr>
          <p:cNvPr id="2" name="Title 1"/>
          <p:cNvSpPr>
            <a:spLocks noGrp="1"/>
          </p:cNvSpPr>
          <p:nvPr>
            <p:ph type="title"/>
          </p:nvPr>
        </p:nvSpPr>
        <p:spPr>
          <a:noFill/>
        </p:spPr>
        <p:txBody>
          <a:bodyPr>
            <a:normAutofit/>
          </a:bodyPr>
          <a:lstStyle/>
          <a:p>
            <a:r>
              <a:rPr lang="en-US" sz="3600" dirty="0" smtClean="0"/>
              <a:t>The Law</a:t>
            </a:r>
            <a:endParaRPr lang="en-US" sz="3600" dirty="0"/>
          </a:p>
        </p:txBody>
      </p:sp>
    </p:spTree>
    <p:extLst>
      <p:ext uri="{BB962C8B-B14F-4D97-AF65-F5344CB8AC3E}">
        <p14:creationId xmlns:p14="http://schemas.microsoft.com/office/powerpoint/2010/main" val="403840113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971550" lvl="1" indent="-514350">
              <a:buFont typeface="+mj-lt"/>
              <a:buAutoNum type="alphaLcParenR" startAt="2"/>
            </a:pPr>
            <a:r>
              <a:rPr lang="en-US" sz="3200" dirty="0" smtClean="0"/>
              <a:t>Denied the companies’ request to dismiss the case. </a:t>
            </a:r>
          </a:p>
          <a:p>
            <a:pPr marL="971550" lvl="1" indent="-514350">
              <a:buFont typeface="+mj-lt"/>
              <a:buAutoNum type="alphaLcParenR" startAt="3"/>
            </a:pPr>
            <a:r>
              <a:rPr lang="en-US" sz="3200" dirty="0" smtClean="0"/>
              <a:t>Public Nuisance Standard:  must prove  “</a:t>
            </a:r>
            <a:r>
              <a:rPr lang="en-US" sz="3200" i="1" dirty="0" smtClean="0"/>
              <a:t>promotion of lead paint for interior use</a:t>
            </a:r>
            <a:r>
              <a:rPr lang="en-US" sz="3200" dirty="0" smtClean="0"/>
              <a:t> </a:t>
            </a:r>
            <a:r>
              <a:rPr lang="en-US" sz="3200" i="1" dirty="0" smtClean="0"/>
              <a:t>with knowledge of the hazard that such use would create</a:t>
            </a:r>
            <a:r>
              <a:rPr lang="en-US" sz="3200" dirty="0" smtClean="0"/>
              <a:t>.”</a:t>
            </a:r>
            <a:endParaRPr lang="en-US" sz="3200" dirty="0"/>
          </a:p>
        </p:txBody>
      </p:sp>
      <p:sp>
        <p:nvSpPr>
          <p:cNvPr id="2" name="Title 1"/>
          <p:cNvSpPr>
            <a:spLocks noGrp="1"/>
          </p:cNvSpPr>
          <p:nvPr>
            <p:ph type="title"/>
          </p:nvPr>
        </p:nvSpPr>
        <p:spPr>
          <a:noFill/>
        </p:spPr>
        <p:txBody>
          <a:bodyPr>
            <a:normAutofit/>
          </a:bodyPr>
          <a:lstStyle/>
          <a:p>
            <a:endParaRPr lang="en-US" dirty="0"/>
          </a:p>
        </p:txBody>
      </p:sp>
      <p:sp>
        <p:nvSpPr>
          <p:cNvPr id="7" name="Title 1"/>
          <p:cNvSpPr txBox="1">
            <a:spLocks/>
          </p:cNvSpPr>
          <p:nvPr/>
        </p:nvSpPr>
        <p:spPr>
          <a:xfrm>
            <a:off x="609600" y="0"/>
            <a:ext cx="8229600" cy="838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solidFill>
                <a:effectLst/>
                <a:uLnTx/>
                <a:uFillTx/>
                <a:latin typeface="Cordia New" pitchFamily="34" charset="-34"/>
                <a:ea typeface="+mj-ea"/>
                <a:cs typeface="Cordia New" pitchFamily="34" charset="-34"/>
              </a:rPr>
              <a:t>The Law – Continued</a:t>
            </a:r>
            <a:endParaRPr kumimoji="0" lang="en-US" sz="3600" b="1" i="0" u="none" strike="noStrike" kern="1200" cap="none" spc="0" normalizeH="0" baseline="0" noProof="0" dirty="0">
              <a:ln>
                <a:noFill/>
              </a:ln>
              <a:solidFill>
                <a:schemeClr val="bg1"/>
              </a:solidFill>
              <a:effectLst/>
              <a:uLnTx/>
              <a:uFillTx/>
              <a:latin typeface="Cordia New" pitchFamily="34" charset="-34"/>
              <a:ea typeface="+mj-ea"/>
              <a:cs typeface="Cordia New" pitchFamily="34" charset="-34"/>
            </a:endParaRPr>
          </a:p>
        </p:txBody>
      </p:sp>
    </p:spTree>
    <p:extLst>
      <p:ext uri="{BB962C8B-B14F-4D97-AF65-F5344CB8AC3E}">
        <p14:creationId xmlns:p14="http://schemas.microsoft.com/office/powerpoint/2010/main" val="204225426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05800" cy="5059363"/>
          </a:xfrm>
        </p:spPr>
        <p:txBody>
          <a:bodyPr>
            <a:normAutofit/>
          </a:bodyPr>
          <a:lstStyle/>
          <a:p>
            <a:pPr marL="971550" lvl="1" indent="-514350">
              <a:buNone/>
            </a:pPr>
            <a:endParaRPr lang="en-US" sz="3200" dirty="0" smtClean="0"/>
          </a:p>
          <a:p>
            <a:r>
              <a:rPr lang="en-US" dirty="0" smtClean="0"/>
              <a:t>Public Nuisance v. Product Liability</a:t>
            </a:r>
          </a:p>
          <a:p>
            <a:pPr marL="971550" lvl="1" indent="-514350">
              <a:buFont typeface="+mj-lt"/>
              <a:buAutoNum type="alphaLcParenR"/>
            </a:pPr>
            <a:r>
              <a:rPr lang="en-US" sz="3200" dirty="0" smtClean="0"/>
              <a:t>Public nuisance action was </a:t>
            </a:r>
            <a:r>
              <a:rPr lang="en-US" sz="3200" u="sng" dirty="0" smtClean="0"/>
              <a:t>not</a:t>
            </a:r>
            <a:r>
              <a:rPr lang="en-US" sz="3200" dirty="0" smtClean="0"/>
              <a:t> seeking money damages for physical injuries or property damage that had already occurred</a:t>
            </a:r>
          </a:p>
          <a:p>
            <a:pPr marL="971550" lvl="1" indent="-514350">
              <a:buFont typeface="+mj-lt"/>
              <a:buAutoNum type="alphaLcParenR"/>
            </a:pPr>
            <a:endParaRPr lang="en-US" sz="3200" dirty="0" smtClean="0"/>
          </a:p>
          <a:p>
            <a:pPr marL="971550" lvl="1" indent="-514350">
              <a:buFont typeface="+mj-lt"/>
              <a:buAutoNum type="alphaLcParenR"/>
            </a:pPr>
            <a:endParaRPr lang="en-US" dirty="0"/>
          </a:p>
        </p:txBody>
      </p:sp>
      <p:sp>
        <p:nvSpPr>
          <p:cNvPr id="2" name="Title 1"/>
          <p:cNvSpPr>
            <a:spLocks noGrp="1"/>
          </p:cNvSpPr>
          <p:nvPr>
            <p:ph type="title"/>
          </p:nvPr>
        </p:nvSpPr>
        <p:spPr>
          <a:noFill/>
        </p:spPr>
        <p:txBody>
          <a:bodyPr>
            <a:normAutofit/>
          </a:bodyPr>
          <a:lstStyle/>
          <a:p>
            <a:endParaRPr lang="en-US" sz="3600" dirty="0"/>
          </a:p>
        </p:txBody>
      </p:sp>
    </p:spTree>
    <p:extLst>
      <p:ext uri="{BB962C8B-B14F-4D97-AF65-F5344CB8AC3E}">
        <p14:creationId xmlns:p14="http://schemas.microsoft.com/office/powerpoint/2010/main" val="365762028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305800" cy="4906963"/>
          </a:xfrm>
        </p:spPr>
        <p:txBody>
          <a:bodyPr>
            <a:normAutofit lnSpcReduction="10000"/>
          </a:bodyPr>
          <a:lstStyle/>
          <a:p>
            <a:pPr marL="971550" lvl="1" indent="-514350">
              <a:buFont typeface="+mj-lt"/>
              <a:buAutoNum type="alphaLcParenR" startAt="2"/>
            </a:pPr>
            <a:r>
              <a:rPr lang="en-US" sz="3200" dirty="0" smtClean="0"/>
              <a:t>The People were seeking </a:t>
            </a:r>
            <a:r>
              <a:rPr lang="en-US" sz="3200" i="1" dirty="0" smtClean="0"/>
              <a:t>abatement</a:t>
            </a:r>
            <a:r>
              <a:rPr lang="en-US" sz="3200" dirty="0" smtClean="0"/>
              <a:t> of the lead paint hazards </a:t>
            </a:r>
            <a:r>
              <a:rPr lang="en-US" sz="3200" i="1" dirty="0" smtClean="0"/>
              <a:t>before</a:t>
            </a:r>
            <a:r>
              <a:rPr lang="en-US" sz="3200" dirty="0" smtClean="0"/>
              <a:t> the hazards could cause further physical injuries to children or damage to properties</a:t>
            </a:r>
          </a:p>
          <a:p>
            <a:pPr marL="971550" lvl="1" indent="-514350">
              <a:buFont typeface="+mj-lt"/>
              <a:buAutoNum type="alphaLcParenR" startAt="2"/>
            </a:pPr>
            <a:r>
              <a:rPr lang="en-US" sz="3200" dirty="0" smtClean="0"/>
              <a:t>“</a:t>
            </a:r>
            <a:r>
              <a:rPr lang="en-US" sz="3200" i="1" dirty="0" smtClean="0"/>
              <a:t>A products liability action does not provide an avenue to prevent future harm</a:t>
            </a:r>
            <a:r>
              <a:rPr lang="en-US" sz="3200" dirty="0" smtClean="0"/>
              <a:t> </a:t>
            </a:r>
            <a:r>
              <a:rPr lang="en-US" sz="3200" i="1" dirty="0" smtClean="0"/>
              <a:t>from a hazardous condition, and it cannot allow a public entity to act on behalf of a community that has been subjected to a widespread public health hazard.”</a:t>
            </a:r>
          </a:p>
          <a:p>
            <a:pPr marL="971550" lvl="1" indent="-514350">
              <a:buFont typeface="+mj-lt"/>
              <a:buAutoNum type="alphaLcParenR" startAt="2"/>
            </a:pPr>
            <a:endParaRPr lang="en-US" dirty="0"/>
          </a:p>
        </p:txBody>
      </p:sp>
      <p:sp>
        <p:nvSpPr>
          <p:cNvPr id="2" name="Title 1"/>
          <p:cNvSpPr>
            <a:spLocks noGrp="1"/>
          </p:cNvSpPr>
          <p:nvPr>
            <p:ph type="title"/>
          </p:nvPr>
        </p:nvSpPr>
        <p:spPr>
          <a:noFill/>
        </p:spPr>
        <p:txBody>
          <a:bodyPr/>
          <a:lstStyle/>
          <a:p>
            <a:endParaRPr lang="en-US" dirty="0"/>
          </a:p>
        </p:txBody>
      </p:sp>
    </p:spTree>
    <p:extLst>
      <p:ext uri="{BB962C8B-B14F-4D97-AF65-F5344CB8AC3E}">
        <p14:creationId xmlns:p14="http://schemas.microsoft.com/office/powerpoint/2010/main" val="838344624"/>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382000" cy="4983163"/>
          </a:xfrm>
        </p:spPr>
        <p:txBody>
          <a:bodyPr>
            <a:normAutofit lnSpcReduction="10000"/>
          </a:bodyPr>
          <a:lstStyle/>
          <a:p>
            <a:pPr marL="514350" indent="-514350">
              <a:buFont typeface="+mj-lt"/>
              <a:buAutoNum type="alphaLcParenR" startAt="4"/>
            </a:pPr>
            <a:r>
              <a:rPr lang="en-US" dirty="0" smtClean="0"/>
              <a:t>“Liability for nuisance does not hinge on whether the defendant owns, possesses or controls the property, nor on whether he is in a position to abate the nuisance; the critical question is whether the defendant </a:t>
            </a:r>
            <a:r>
              <a:rPr lang="en-US" i="1" dirty="0" smtClean="0"/>
              <a:t>created or assisted in the creation of the nuisance.”</a:t>
            </a:r>
          </a:p>
          <a:p>
            <a:pPr marL="514350" indent="-514350">
              <a:buFont typeface="+mj-lt"/>
              <a:buAutoNum type="alphaLcParenR" startAt="4"/>
            </a:pPr>
            <a:r>
              <a:rPr lang="en-US" dirty="0" smtClean="0"/>
              <a:t>Public Nuisance liability is based on </a:t>
            </a:r>
            <a:r>
              <a:rPr lang="en-US" i="1" dirty="0" smtClean="0"/>
              <a:t>promoting the product for use, with knowledge of the hazard </a:t>
            </a:r>
            <a:r>
              <a:rPr lang="en-US" dirty="0" smtClean="0"/>
              <a:t>such use would create. Product Liability is based on the failure to warn.</a:t>
            </a:r>
            <a:endParaRPr lang="en-US" i="1" dirty="0"/>
          </a:p>
        </p:txBody>
      </p:sp>
      <p:sp>
        <p:nvSpPr>
          <p:cNvPr id="2" name="Title 1"/>
          <p:cNvSpPr>
            <a:spLocks noGrp="1"/>
          </p:cNvSpPr>
          <p:nvPr>
            <p:ph type="title"/>
          </p:nvPr>
        </p:nvSpPr>
        <p:spPr>
          <a:noFill/>
        </p:spPr>
        <p:txBody>
          <a:bodyPr/>
          <a:lstStyle/>
          <a:p>
            <a:endParaRPr lang="en-US" dirty="0"/>
          </a:p>
        </p:txBody>
      </p:sp>
    </p:spTree>
    <p:extLst>
      <p:ext uri="{BB962C8B-B14F-4D97-AF65-F5344CB8AC3E}">
        <p14:creationId xmlns:p14="http://schemas.microsoft.com/office/powerpoint/2010/main" val="224053555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382000" cy="5029200"/>
          </a:xfrm>
        </p:spPr>
        <p:txBody>
          <a:bodyPr>
            <a:normAutofit/>
          </a:bodyPr>
          <a:lstStyle/>
          <a:p>
            <a:r>
              <a:rPr lang="en-US" dirty="0" smtClean="0"/>
              <a:t>White lead carbonate in paint is harmful, particularly to children</a:t>
            </a:r>
          </a:p>
          <a:p>
            <a:r>
              <a:rPr lang="en-US" dirty="0" smtClean="0"/>
              <a:t>There is no safe level of lead in blood</a:t>
            </a:r>
          </a:p>
          <a:p>
            <a:r>
              <a:rPr lang="en-US" dirty="0" smtClean="0"/>
              <a:t>Lead causes significant physical harm and has lasting effects, including diminished intellectual capacity</a:t>
            </a:r>
          </a:p>
          <a:p>
            <a:r>
              <a:rPr lang="en-US" dirty="0" smtClean="0"/>
              <a:t>There is a clear and present danger from lead in homes that needs to be addressed</a:t>
            </a:r>
          </a:p>
        </p:txBody>
      </p:sp>
      <p:sp>
        <p:nvSpPr>
          <p:cNvPr id="2" name="Title 1"/>
          <p:cNvSpPr>
            <a:spLocks noGrp="1"/>
          </p:cNvSpPr>
          <p:nvPr>
            <p:ph type="title"/>
          </p:nvPr>
        </p:nvSpPr>
        <p:spPr>
          <a:xfrm>
            <a:off x="337106" y="13650"/>
            <a:ext cx="8823960" cy="960437"/>
          </a:xfrm>
          <a:noFill/>
        </p:spPr>
        <p:txBody>
          <a:bodyPr>
            <a:normAutofit/>
          </a:bodyPr>
          <a:lstStyle/>
          <a:p>
            <a:r>
              <a:rPr lang="en-US" sz="3600" dirty="0" smtClean="0"/>
              <a:t>Trial Court’s Finding of Fact</a:t>
            </a:r>
            <a:endParaRPr lang="en-US" sz="3600" dirty="0"/>
          </a:p>
        </p:txBody>
      </p:sp>
    </p:spTree>
    <p:extLst>
      <p:ext uri="{BB962C8B-B14F-4D97-AF65-F5344CB8AC3E}">
        <p14:creationId xmlns:p14="http://schemas.microsoft.com/office/powerpoint/2010/main" val="322606304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10600" cy="5181600"/>
          </a:xfrm>
        </p:spPr>
        <p:txBody>
          <a:bodyPr>
            <a:normAutofit/>
          </a:bodyPr>
          <a:lstStyle/>
          <a:p>
            <a:r>
              <a:rPr lang="en-US" dirty="0" smtClean="0"/>
              <a:t>Defendants promoted and sold lead paint in the Jurisdictions for years, and in some cases for decades</a:t>
            </a:r>
          </a:p>
          <a:p>
            <a:pPr>
              <a:buNone/>
            </a:pPr>
            <a:endParaRPr lang="en-US" dirty="0" smtClean="0"/>
          </a:p>
          <a:p>
            <a:r>
              <a:rPr lang="en-US" dirty="0" smtClean="0"/>
              <a:t>Defendants sold lead paint with actual and knowledge that it was harmful</a:t>
            </a:r>
          </a:p>
          <a:p>
            <a:pPr>
              <a:buNone/>
            </a:pPr>
            <a:endParaRPr lang="en-US" dirty="0" smtClean="0"/>
          </a:p>
          <a:p>
            <a:r>
              <a:rPr lang="en-US" dirty="0" smtClean="0"/>
              <a:t>Lead paint is prevalent in the jurisdictions and is of continuing adverse effect </a:t>
            </a:r>
          </a:p>
          <a:p>
            <a:pPr>
              <a:buNone/>
            </a:pPr>
            <a:endParaRPr lang="en-US" dirty="0"/>
          </a:p>
        </p:txBody>
      </p:sp>
      <p:sp>
        <p:nvSpPr>
          <p:cNvPr id="2" name="Title 1"/>
          <p:cNvSpPr>
            <a:spLocks noGrp="1"/>
          </p:cNvSpPr>
          <p:nvPr>
            <p:ph type="title"/>
          </p:nvPr>
        </p:nvSpPr>
        <p:spPr>
          <a:noFill/>
        </p:spPr>
        <p:txBody>
          <a:bodyPr>
            <a:normAutofit fontScale="90000"/>
          </a:bodyPr>
          <a:lstStyle/>
          <a:p>
            <a:r>
              <a:rPr lang="en-US" dirty="0" smtClean="0"/>
              <a:t>Trial Court’s Finding of Fact - Continued</a:t>
            </a:r>
            <a:endParaRPr lang="en-US" dirty="0"/>
          </a:p>
        </p:txBody>
      </p:sp>
    </p:spTree>
    <p:extLst>
      <p:ext uri="{BB962C8B-B14F-4D97-AF65-F5344CB8AC3E}">
        <p14:creationId xmlns:p14="http://schemas.microsoft.com/office/powerpoint/2010/main" val="183903542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r>
              <a:rPr lang="en-US" dirty="0" smtClean="0"/>
              <a:t>While there have been significant reductions in tested blood lead levels over time, the issues presented in this case are not resolved</a:t>
            </a:r>
            <a:endParaRPr lang="en-US" dirty="0"/>
          </a:p>
        </p:txBody>
      </p:sp>
      <p:sp>
        <p:nvSpPr>
          <p:cNvPr id="2" name="Title 1"/>
          <p:cNvSpPr>
            <a:spLocks noGrp="1"/>
          </p:cNvSpPr>
          <p:nvPr>
            <p:ph type="title"/>
          </p:nvPr>
        </p:nvSpPr>
        <p:spPr>
          <a:noFill/>
        </p:spPr>
        <p:txBody>
          <a:bodyPr>
            <a:normAutofit fontScale="90000"/>
          </a:bodyPr>
          <a:lstStyle/>
          <a:p>
            <a:r>
              <a:rPr lang="en-US" dirty="0" smtClean="0"/>
              <a:t>Trial Court’s Finding of Fact - Continued</a:t>
            </a:r>
            <a:endParaRPr lang="en-US" dirty="0"/>
          </a:p>
        </p:txBody>
      </p:sp>
    </p:spTree>
    <p:extLst>
      <p:ext uri="{BB962C8B-B14F-4D97-AF65-F5344CB8AC3E}">
        <p14:creationId xmlns:p14="http://schemas.microsoft.com/office/powerpoint/2010/main" val="2509337039"/>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“Ultimately, society will pay for these problems over time.”</a:t>
            </a:r>
          </a:p>
          <a:p>
            <a:pPr>
              <a:buNone/>
            </a:pPr>
            <a:endParaRPr lang="en-US" dirty="0" smtClean="0"/>
          </a:p>
          <a:p>
            <a:r>
              <a:rPr lang="en-US" dirty="0" smtClean="0"/>
              <a:t>The Court endorses and adopts  a “prevention based approach” to lead poisoning,  the goal of which “is to pre-</a:t>
            </a:r>
            <a:r>
              <a:rPr lang="en-US" dirty="0" err="1" smtClean="0"/>
              <a:t>emptively</a:t>
            </a:r>
            <a:r>
              <a:rPr lang="en-US" dirty="0" smtClean="0"/>
              <a:t> avoid lead exposure rather than handle cases of exposure exceeding a certain limit after they occur.”</a:t>
            </a:r>
          </a:p>
          <a:p>
            <a:endParaRPr lang="en-US" dirty="0"/>
          </a:p>
        </p:txBody>
      </p:sp>
      <p:sp>
        <p:nvSpPr>
          <p:cNvPr id="2" name="Title 1"/>
          <p:cNvSpPr>
            <a:spLocks noGrp="1"/>
          </p:cNvSpPr>
          <p:nvPr>
            <p:ph type="title"/>
          </p:nvPr>
        </p:nvSpPr>
        <p:spPr>
          <a:noFill/>
        </p:spPr>
        <p:txBody>
          <a:bodyPr>
            <a:normAutofit fontScale="90000"/>
          </a:bodyPr>
          <a:lstStyle/>
          <a:p>
            <a:r>
              <a:rPr lang="en-US" dirty="0" smtClean="0"/>
              <a:t>Trial Court’s Conclusions of Law - Continued</a:t>
            </a:r>
            <a:endParaRPr lang="en-US" dirty="0"/>
          </a:p>
        </p:txBody>
      </p:sp>
    </p:spTree>
    <p:extLst>
      <p:ext uri="{BB962C8B-B14F-4D97-AF65-F5344CB8AC3E}">
        <p14:creationId xmlns:p14="http://schemas.microsoft.com/office/powerpoint/2010/main" val="259572025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199" y="1176878"/>
            <a:ext cx="7430655" cy="624218"/>
          </a:xfrm>
          <a:prstGeom prst="rect">
            <a:avLst/>
          </a:prstGeom>
        </p:spPr>
        <p:txBody>
          <a:bodyPr/>
          <a:lstStyle/>
          <a:p>
            <a:pPr lvl="0">
              <a:spcBef>
                <a:spcPct val="0"/>
              </a:spcBef>
              <a:defRPr/>
            </a:pPr>
            <a:r>
              <a:rPr kumimoji="0" lang="en-US" sz="3200" b="1" i="0" u="none" strike="noStrike" kern="1200" cap="none" spc="0" normalizeH="0" baseline="0" noProof="0" dirty="0" smtClean="0">
                <a:ln>
                  <a:noFill/>
                </a:ln>
                <a:solidFill>
                  <a:srgbClr val="2467A6"/>
                </a:solidFill>
                <a:effectLst/>
                <a:uLnTx/>
                <a:uFillTx/>
                <a:latin typeface="Arial"/>
                <a:ea typeface="+mj-ea"/>
                <a:cs typeface="Arial"/>
              </a:rPr>
              <a:t>Long-Term Lead Production Increase</a:t>
            </a:r>
            <a:endParaRPr kumimoji="0" lang="en-US" sz="3200" b="1" i="0" u="none" strike="noStrike" kern="1200" cap="none" spc="0" normalizeH="0" baseline="0" noProof="0" dirty="0">
              <a:ln>
                <a:noFill/>
              </a:ln>
              <a:solidFill>
                <a:srgbClr val="2467A6"/>
              </a:solidFill>
              <a:effectLst/>
              <a:uLnTx/>
              <a:uFillTx/>
              <a:latin typeface="Arial" pitchFamily="34" charset="0"/>
              <a:ea typeface="+mj-ea"/>
              <a:cs typeface="Arial" pitchFamily="34" charset="0"/>
            </a:endParaRPr>
          </a:p>
        </p:txBody>
      </p:sp>
      <p:pic>
        <p:nvPicPr>
          <p:cNvPr id="6" name="Picture 3"/>
          <p:cNvPicPr>
            <a:picLocks noChangeAspect="1" noChangeArrowheads="1"/>
          </p:cNvPicPr>
          <p:nvPr/>
        </p:nvPicPr>
        <p:blipFill>
          <a:blip r:embed="rId2" cstate="print"/>
          <a:stretch>
            <a:fillRect/>
          </a:stretch>
        </p:blipFill>
        <p:spPr>
          <a:xfrm>
            <a:off x="851279" y="1801096"/>
            <a:ext cx="7036576" cy="4888485"/>
          </a:xfrm>
          <a:prstGeom prst="rect">
            <a:avLst/>
          </a:prstGeo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“Lead paint is the primary source of lead poisoning for children in the Jurisdictions who live in pre-1978 housing.” Alternative sources of lead, such as imported food or pottery, pointed to by the companies as the real problem, only contributed to small amounts of lead exposure and were easily removed from a child’s environment.</a:t>
            </a:r>
          </a:p>
          <a:p>
            <a:endParaRPr lang="en-US" dirty="0"/>
          </a:p>
        </p:txBody>
      </p:sp>
      <p:sp>
        <p:nvSpPr>
          <p:cNvPr id="2" name="Title 1"/>
          <p:cNvSpPr>
            <a:spLocks noGrp="1"/>
          </p:cNvSpPr>
          <p:nvPr>
            <p:ph type="title"/>
          </p:nvPr>
        </p:nvSpPr>
        <p:spPr>
          <a:noFill/>
        </p:spPr>
        <p:txBody>
          <a:bodyPr>
            <a:normAutofit fontScale="90000"/>
          </a:bodyPr>
          <a:lstStyle/>
          <a:p>
            <a:r>
              <a:rPr lang="en-US" dirty="0" smtClean="0"/>
              <a:t>Trial Court’s Conclusions of Law - Continued</a:t>
            </a:r>
            <a:endParaRPr lang="en-US" dirty="0"/>
          </a:p>
        </p:txBody>
      </p:sp>
    </p:spTree>
    <p:extLst>
      <p:ext uri="{BB962C8B-B14F-4D97-AF65-F5344CB8AC3E}">
        <p14:creationId xmlns:p14="http://schemas.microsoft.com/office/powerpoint/2010/main" val="2775885555"/>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fontScale="92500" lnSpcReduction="20000"/>
          </a:bodyPr>
          <a:lstStyle/>
          <a:p>
            <a:r>
              <a:rPr lang="en-US" dirty="0" smtClean="0"/>
              <a:t>The Court exonerated two of the five companies from liability, one for the lack of evidence of promotion, the other for the lack of evidence in its interior paint.  </a:t>
            </a:r>
          </a:p>
          <a:p>
            <a:r>
              <a:rPr lang="en-US" dirty="0" smtClean="0"/>
              <a:t>The Court expressly found that the other three companies - Sherwin Williams, </a:t>
            </a:r>
            <a:r>
              <a:rPr lang="en-US" dirty="0" err="1" smtClean="0"/>
              <a:t>Conagra</a:t>
            </a:r>
            <a:r>
              <a:rPr lang="en-US" dirty="0" smtClean="0"/>
              <a:t> and NL- promoted lead in paint for interior use with knowledge of hazard of lead, creating a public nuisance in the ten prosecuting jurisdictions. </a:t>
            </a:r>
            <a:r>
              <a:rPr lang="en-US" i="1" dirty="0" smtClean="0"/>
              <a:t> </a:t>
            </a:r>
            <a:endParaRPr lang="en-US" dirty="0" smtClean="0"/>
          </a:p>
          <a:p>
            <a:r>
              <a:rPr lang="en-US" dirty="0" smtClean="0"/>
              <a:t>The Court ordered these three companies to fund a plan that would abate the nuisance they created.</a:t>
            </a:r>
          </a:p>
          <a:p>
            <a:endParaRPr lang="en-US" dirty="0"/>
          </a:p>
        </p:txBody>
      </p:sp>
      <p:sp>
        <p:nvSpPr>
          <p:cNvPr id="2" name="Title 1"/>
          <p:cNvSpPr>
            <a:spLocks noGrp="1"/>
          </p:cNvSpPr>
          <p:nvPr>
            <p:ph type="title"/>
          </p:nvPr>
        </p:nvSpPr>
        <p:spPr>
          <a:noFill/>
        </p:spPr>
        <p:txBody>
          <a:bodyPr>
            <a:normAutofit fontScale="90000"/>
          </a:bodyPr>
          <a:lstStyle/>
          <a:p>
            <a:r>
              <a:rPr lang="en-US" dirty="0" smtClean="0"/>
              <a:t>Trial Court’s Conclusions of Law - Continued</a:t>
            </a:r>
            <a:endParaRPr lang="en-US" dirty="0"/>
          </a:p>
        </p:txBody>
      </p:sp>
    </p:spTree>
    <p:extLst>
      <p:ext uri="{BB962C8B-B14F-4D97-AF65-F5344CB8AC3E}">
        <p14:creationId xmlns:p14="http://schemas.microsoft.com/office/powerpoint/2010/main" val="4095649187"/>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lvl="0"/>
            <a:r>
              <a:rPr lang="en-US" dirty="0" smtClean="0"/>
              <a:t>“Slumlords </a:t>
            </a:r>
            <a:r>
              <a:rPr lang="en-US" dirty="0"/>
              <a:t>are the big </a:t>
            </a:r>
            <a:r>
              <a:rPr lang="en-US" dirty="0" smtClean="0"/>
              <a:t>winners” </a:t>
            </a:r>
            <a:r>
              <a:rPr lang="en-US" dirty="0"/>
              <a:t>– In fact, no money will go to property owners, </a:t>
            </a:r>
            <a:r>
              <a:rPr lang="en-US" dirty="0" smtClean="0"/>
              <a:t>instead </a:t>
            </a:r>
            <a:r>
              <a:rPr lang="en-US" dirty="0"/>
              <a:t>will go to fix the problem</a:t>
            </a:r>
          </a:p>
          <a:p>
            <a:pPr lvl="0"/>
            <a:r>
              <a:rPr lang="en-US" dirty="0" smtClean="0"/>
              <a:t>“The </a:t>
            </a:r>
            <a:r>
              <a:rPr lang="en-US" dirty="0"/>
              <a:t>abatement plan will provide new </a:t>
            </a:r>
            <a:r>
              <a:rPr lang="en-US" dirty="0" smtClean="0"/>
              <a:t>roofs” </a:t>
            </a:r>
            <a:r>
              <a:rPr lang="en-US" dirty="0"/>
              <a:t>– In fact the plan will only stop water leaks that will make interior abatement short-lived</a:t>
            </a:r>
          </a:p>
          <a:p>
            <a:pPr lvl="0"/>
            <a:r>
              <a:rPr lang="en-US" dirty="0" smtClean="0"/>
              <a:t>“The </a:t>
            </a:r>
            <a:r>
              <a:rPr lang="en-US" dirty="0"/>
              <a:t>industry sold a legal </a:t>
            </a:r>
            <a:r>
              <a:rPr lang="en-US" dirty="0" smtClean="0"/>
              <a:t>product” </a:t>
            </a:r>
            <a:r>
              <a:rPr lang="en-US" dirty="0"/>
              <a:t>– Actually, it was illegal in most of the world around 1920; and the reason it was legal in the US is because they lobbied to make it so</a:t>
            </a:r>
          </a:p>
          <a:p>
            <a:pPr lvl="0"/>
            <a:r>
              <a:rPr lang="en-US" dirty="0" smtClean="0"/>
              <a:t>“The </a:t>
            </a:r>
            <a:r>
              <a:rPr lang="en-US" dirty="0"/>
              <a:t>abatement plan is inconsistent with state and federal </a:t>
            </a:r>
            <a:r>
              <a:rPr lang="en-US" dirty="0" smtClean="0"/>
              <a:t>policy” In fact, the </a:t>
            </a:r>
            <a:r>
              <a:rPr lang="en-US" dirty="0"/>
              <a:t>abatement plan uses the tried and true methods we have been practicing for </a:t>
            </a:r>
            <a:r>
              <a:rPr lang="en-US" dirty="0" smtClean="0"/>
              <a:t>years and is entirely consistent</a:t>
            </a:r>
            <a:endParaRPr lang="en-US" dirty="0"/>
          </a:p>
          <a:p>
            <a:endParaRPr lang="en-US" dirty="0"/>
          </a:p>
        </p:txBody>
      </p:sp>
      <p:sp>
        <p:nvSpPr>
          <p:cNvPr id="2" name="Title 1"/>
          <p:cNvSpPr>
            <a:spLocks noGrp="1"/>
          </p:cNvSpPr>
          <p:nvPr>
            <p:ph type="title"/>
          </p:nvPr>
        </p:nvSpPr>
        <p:spPr>
          <a:noFill/>
        </p:spPr>
        <p:txBody>
          <a:bodyPr/>
          <a:lstStyle/>
          <a:p>
            <a:r>
              <a:rPr lang="en-US" dirty="0" smtClean="0"/>
              <a:t>Industry Misinformation</a:t>
            </a:r>
            <a:endParaRPr lang="en-US" dirty="0"/>
          </a:p>
        </p:txBody>
      </p:sp>
    </p:spTree>
    <p:extLst>
      <p:ext uri="{BB962C8B-B14F-4D97-AF65-F5344CB8AC3E}">
        <p14:creationId xmlns:p14="http://schemas.microsoft.com/office/powerpoint/2010/main" val="686788422"/>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t>The Plan does not require full-fledged removal of all lead paint from all surfaces in all homes.  It provides the following:</a:t>
            </a:r>
          </a:p>
          <a:p>
            <a:pPr lvl="0">
              <a:buNone/>
            </a:pPr>
            <a:endParaRPr lang="en-US" dirty="0" smtClean="0"/>
          </a:p>
          <a:p>
            <a:pPr marL="971550" lvl="1" indent="-514350">
              <a:buFont typeface="+mj-lt"/>
              <a:buAutoNum type="alphaLcParenR"/>
            </a:pPr>
            <a:r>
              <a:rPr lang="en-US" sz="3200" dirty="0" smtClean="0"/>
              <a:t>Testing and inspection of interior surfaces to identify the presence of lead based paint and the presence of lead based paint hazards.</a:t>
            </a:r>
          </a:p>
          <a:p>
            <a:endParaRPr lang="en-US" dirty="0"/>
          </a:p>
        </p:txBody>
      </p:sp>
      <p:sp>
        <p:nvSpPr>
          <p:cNvPr id="2" name="Title 1"/>
          <p:cNvSpPr>
            <a:spLocks noGrp="1"/>
          </p:cNvSpPr>
          <p:nvPr>
            <p:ph type="title"/>
          </p:nvPr>
        </p:nvSpPr>
        <p:spPr>
          <a:noFill/>
        </p:spPr>
        <p:txBody>
          <a:bodyPr>
            <a:normAutofit/>
          </a:bodyPr>
          <a:lstStyle/>
          <a:p>
            <a:endParaRPr lang="en-US" sz="3600" dirty="0"/>
          </a:p>
        </p:txBody>
      </p:sp>
    </p:spTree>
    <p:extLst>
      <p:ext uri="{BB962C8B-B14F-4D97-AF65-F5344CB8AC3E}">
        <p14:creationId xmlns:p14="http://schemas.microsoft.com/office/powerpoint/2010/main" val="1317413094"/>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971550" lvl="1" indent="-514350">
              <a:buFont typeface="+mj-lt"/>
              <a:buAutoNum type="alphaLcParenR" startAt="2"/>
            </a:pPr>
            <a:r>
              <a:rPr lang="en-US" sz="3200" dirty="0" smtClean="0"/>
              <a:t>Remediation of lead based paint on friction surfaces (including windows, doors and floors) by replacement of the building component and/or enclosure of the lead paint.</a:t>
            </a:r>
          </a:p>
          <a:p>
            <a:pPr marL="971550" lvl="1" indent="-514350">
              <a:buFont typeface="+mj-lt"/>
              <a:buAutoNum type="alphaLcParenR" startAt="2"/>
            </a:pPr>
            <a:r>
              <a:rPr lang="en-US" sz="3000" dirty="0" smtClean="0"/>
              <a:t>Remediation of lead paint hazards on all other surfaces using clearance lead dust levels below, and more protective, than the existing EPA standards.</a:t>
            </a:r>
          </a:p>
          <a:p>
            <a:endParaRPr lang="en-US" dirty="0"/>
          </a:p>
        </p:txBody>
      </p:sp>
      <p:sp>
        <p:nvSpPr>
          <p:cNvPr id="2" name="Title 1"/>
          <p:cNvSpPr>
            <a:spLocks noGrp="1"/>
          </p:cNvSpPr>
          <p:nvPr>
            <p:ph type="title"/>
          </p:nvPr>
        </p:nvSpPr>
        <p:spPr>
          <a:noFill/>
        </p:spPr>
        <p:txBody>
          <a:bodyPr>
            <a:normAutofit fontScale="90000"/>
          </a:bodyPr>
          <a:lstStyle/>
          <a:p>
            <a:r>
              <a:rPr lang="en-US" sz="3600" dirty="0" smtClean="0"/>
              <a:t>The Abatement Remedy - Continued</a:t>
            </a:r>
            <a:endParaRPr lang="en-US" sz="3600" dirty="0"/>
          </a:p>
        </p:txBody>
      </p:sp>
    </p:spTree>
    <p:extLst>
      <p:ext uri="{BB962C8B-B14F-4D97-AF65-F5344CB8AC3E}">
        <p14:creationId xmlns:p14="http://schemas.microsoft.com/office/powerpoint/2010/main" val="3907618403"/>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914400" lvl="1" indent="-514350">
              <a:buFont typeface="+mj-lt"/>
              <a:buAutoNum type="alphaLcParenR" startAt="4"/>
            </a:pPr>
            <a:r>
              <a:rPr lang="en-US" sz="3200" dirty="0" smtClean="0"/>
              <a:t>Dust removal, clean-up control and clearance dust testing.</a:t>
            </a:r>
          </a:p>
          <a:p>
            <a:pPr marL="914400" lvl="1" indent="-514350">
              <a:buFont typeface="+mj-lt"/>
              <a:buAutoNum type="alphaLcParenR" startAt="4"/>
            </a:pPr>
            <a:r>
              <a:rPr lang="en-US" sz="3200" dirty="0" smtClean="0"/>
              <a:t>The repair of building deficiencies (e.g. water leaks) to ensure the durability of the lead hazard controls.</a:t>
            </a:r>
          </a:p>
          <a:p>
            <a:pPr marL="914400" lvl="1" indent="-514350">
              <a:buFont typeface="+mj-lt"/>
              <a:buAutoNum type="alphaLcParenR" startAt="6"/>
            </a:pPr>
            <a:r>
              <a:rPr lang="en-US" sz="3200" dirty="0" smtClean="0"/>
              <a:t>Education of families and homeowners on lead poisoning prevention.</a:t>
            </a:r>
          </a:p>
          <a:p>
            <a:endParaRPr lang="en-US" dirty="0"/>
          </a:p>
        </p:txBody>
      </p:sp>
      <p:sp>
        <p:nvSpPr>
          <p:cNvPr id="2" name="Title 1"/>
          <p:cNvSpPr>
            <a:spLocks noGrp="1"/>
          </p:cNvSpPr>
          <p:nvPr>
            <p:ph type="title"/>
          </p:nvPr>
        </p:nvSpPr>
        <p:spPr>
          <a:noFill/>
        </p:spPr>
        <p:txBody>
          <a:bodyPr>
            <a:normAutofit fontScale="90000"/>
          </a:bodyPr>
          <a:lstStyle/>
          <a:p>
            <a:r>
              <a:rPr lang="en-US" sz="3600" dirty="0" smtClean="0"/>
              <a:t>The Abatement Remedy - Continued</a:t>
            </a:r>
            <a:endParaRPr lang="en-US" dirty="0"/>
          </a:p>
        </p:txBody>
      </p:sp>
    </p:spTree>
    <p:extLst>
      <p:ext uri="{BB962C8B-B14F-4D97-AF65-F5344CB8AC3E}">
        <p14:creationId xmlns:p14="http://schemas.microsoft.com/office/powerpoint/2010/main" val="1127253721"/>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r>
              <a:rPr lang="en-US" dirty="0" smtClean="0"/>
              <a:t>The program will last 4 years from the date of the payment of the funds by the defendants.  Any funds remaining after that time will be returned by the defendants. The Court will have continuing jurisdiction over the Plan and its implementation.</a:t>
            </a:r>
          </a:p>
          <a:p>
            <a:endParaRPr lang="en-US" dirty="0"/>
          </a:p>
        </p:txBody>
      </p:sp>
      <p:sp>
        <p:nvSpPr>
          <p:cNvPr id="2" name="Title 1"/>
          <p:cNvSpPr>
            <a:spLocks noGrp="1"/>
          </p:cNvSpPr>
          <p:nvPr>
            <p:ph type="title"/>
          </p:nvPr>
        </p:nvSpPr>
        <p:spPr>
          <a:xfrm>
            <a:off x="554182" y="2"/>
            <a:ext cx="8823960" cy="960437"/>
          </a:xfrm>
          <a:noFill/>
        </p:spPr>
        <p:txBody>
          <a:bodyPr>
            <a:normAutofit fontScale="90000"/>
          </a:bodyPr>
          <a:lstStyle/>
          <a:p>
            <a:r>
              <a:rPr lang="en-US" sz="3600" dirty="0" smtClean="0"/>
              <a:t>The Abatement Remedy - Continued</a:t>
            </a:r>
            <a:endParaRPr lang="en-US" sz="3600" dirty="0"/>
          </a:p>
        </p:txBody>
      </p:sp>
    </p:spTree>
    <p:extLst>
      <p:ext uri="{BB962C8B-B14F-4D97-AF65-F5344CB8AC3E}">
        <p14:creationId xmlns:p14="http://schemas.microsoft.com/office/powerpoint/2010/main" val="3692463662"/>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decision ends the finger pointing—it’s a problem of the poor, or no education, or gasoline, or bad </a:t>
            </a:r>
            <a:r>
              <a:rPr lang="en-US" dirty="0" smtClean="0"/>
              <a:t>slumlords</a:t>
            </a:r>
          </a:p>
          <a:p>
            <a:r>
              <a:rPr lang="en-US" dirty="0" smtClean="0"/>
              <a:t>Weaver debate</a:t>
            </a:r>
            <a:endParaRPr lang="en-US" dirty="0"/>
          </a:p>
        </p:txBody>
      </p:sp>
      <p:sp>
        <p:nvSpPr>
          <p:cNvPr id="2" name="Title 1"/>
          <p:cNvSpPr>
            <a:spLocks noGrp="1"/>
          </p:cNvSpPr>
          <p:nvPr>
            <p:ph type="title"/>
          </p:nvPr>
        </p:nvSpPr>
        <p:spPr>
          <a:noFill/>
        </p:spPr>
        <p:txBody>
          <a:bodyPr/>
          <a:lstStyle/>
          <a:p>
            <a:r>
              <a:rPr lang="en-US" dirty="0" smtClean="0"/>
              <a:t>Target Others</a:t>
            </a:r>
            <a:endParaRPr lang="en-US" dirty="0"/>
          </a:p>
        </p:txBody>
      </p:sp>
    </p:spTree>
    <p:extLst>
      <p:ext uri="{BB962C8B-B14F-4D97-AF65-F5344CB8AC3E}">
        <p14:creationId xmlns:p14="http://schemas.microsoft.com/office/powerpoint/2010/main" val="2633935448"/>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“Of </a:t>
            </a:r>
            <a:r>
              <a:rPr lang="en-US" dirty="0"/>
              <a:t>course, by any measure, the remedy sought by the People is of substantial, even massive proportions. </a:t>
            </a:r>
            <a:endParaRPr lang="en-US" dirty="0" smtClean="0"/>
          </a:p>
          <a:p>
            <a:r>
              <a:rPr lang="en-US" dirty="0" smtClean="0"/>
              <a:t>“Seeking </a:t>
            </a:r>
            <a:r>
              <a:rPr lang="en-US" dirty="0"/>
              <a:t>the abatement of lead by inspections and rehabilitation of tens of thousands of homes – at a minimum -- is a daunting decision. </a:t>
            </a:r>
            <a:endParaRPr lang="en-US" dirty="0" smtClean="0"/>
          </a:p>
          <a:p>
            <a:r>
              <a:rPr lang="en-US" dirty="0" smtClean="0"/>
              <a:t>“But </a:t>
            </a:r>
            <a:r>
              <a:rPr lang="en-US" dirty="0"/>
              <a:t>the Court is convinced </a:t>
            </a:r>
            <a:r>
              <a:rPr lang="en-US" dirty="0" smtClean="0"/>
              <a:t>that…thousands </a:t>
            </a:r>
            <a:r>
              <a:rPr lang="en-US" dirty="0"/>
              <a:t>of children in the jurisdictions are still presently and potentially victimized by this chemical</a:t>
            </a:r>
            <a:r>
              <a:rPr lang="en-US" dirty="0" smtClean="0"/>
              <a:t>.”</a:t>
            </a:r>
            <a:endParaRPr lang="en-US" dirty="0"/>
          </a:p>
          <a:p>
            <a:endParaRPr lang="en-US" dirty="0"/>
          </a:p>
        </p:txBody>
      </p:sp>
      <p:sp>
        <p:nvSpPr>
          <p:cNvPr id="2" name="Title 1"/>
          <p:cNvSpPr>
            <a:spLocks noGrp="1"/>
          </p:cNvSpPr>
          <p:nvPr>
            <p:ph type="title"/>
          </p:nvPr>
        </p:nvSpPr>
        <p:spPr>
          <a:noFill/>
        </p:spPr>
        <p:txBody>
          <a:bodyPr/>
          <a:lstStyle/>
          <a:p>
            <a:r>
              <a:rPr lang="en-US" dirty="0" smtClean="0"/>
              <a:t>Scope</a:t>
            </a:r>
            <a:endParaRPr lang="en-US" dirty="0"/>
          </a:p>
        </p:txBody>
      </p:sp>
    </p:spTree>
    <p:extLst>
      <p:ext uri="{BB962C8B-B14F-4D97-AF65-F5344CB8AC3E}">
        <p14:creationId xmlns:p14="http://schemas.microsoft.com/office/powerpoint/2010/main" val="914558194"/>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733800"/>
          </a:xfrm>
        </p:spPr>
        <p:txBody>
          <a:bodyPr>
            <a:normAutofit/>
          </a:bodyPr>
          <a:lstStyle/>
          <a:p>
            <a:pPr algn="ctr">
              <a:buNone/>
            </a:pPr>
            <a:r>
              <a:rPr lang="en-US" sz="4000" b="1" dirty="0" smtClean="0"/>
              <a:t>To View Full Decision and Learn More:</a:t>
            </a:r>
          </a:p>
          <a:p>
            <a:pPr algn="ctr">
              <a:buNone/>
            </a:pPr>
            <a:r>
              <a:rPr lang="en-US" sz="4000" b="1" dirty="0" smtClean="0"/>
              <a:t>bit.ly/</a:t>
            </a:r>
            <a:r>
              <a:rPr lang="en-US" sz="4000" b="1" dirty="0" err="1" smtClean="0"/>
              <a:t>CALeadDecision</a:t>
            </a:r>
            <a:endParaRPr lang="en-US" sz="4000" b="1" dirty="0" smtClean="0"/>
          </a:p>
          <a:p>
            <a:pPr algn="ctr">
              <a:buNone/>
            </a:pPr>
            <a:endParaRPr lang="en-US" sz="4000" dirty="0" smtClean="0"/>
          </a:p>
          <a:p>
            <a:pPr algn="ctr">
              <a:buNone/>
            </a:pPr>
            <a:endParaRPr lang="en-US" b="1" dirty="0"/>
          </a:p>
        </p:txBody>
      </p:sp>
      <p:sp>
        <p:nvSpPr>
          <p:cNvPr id="2" name="Title 1"/>
          <p:cNvSpPr>
            <a:spLocks noGrp="1"/>
          </p:cNvSpPr>
          <p:nvPr>
            <p:ph type="title"/>
          </p:nvPr>
        </p:nvSpPr>
        <p:spPr>
          <a:noFill/>
        </p:spPr>
        <p:txBody>
          <a:bodyPr>
            <a:normAutofit/>
          </a:bodyPr>
          <a:lstStyle/>
          <a:p>
            <a:r>
              <a:rPr lang="en-US" sz="3600" dirty="0" smtClean="0"/>
              <a:t>To Learn More</a:t>
            </a:r>
            <a:endParaRPr lang="en-US" sz="3600" dirty="0"/>
          </a:p>
        </p:txBody>
      </p:sp>
      <p:sp>
        <p:nvSpPr>
          <p:cNvPr id="5" name="Slide Number Placeholder 4"/>
          <p:cNvSpPr>
            <a:spLocks noGrp="1"/>
          </p:cNvSpPr>
          <p:nvPr>
            <p:ph type="sldNum" sz="quarter" idx="4294967295"/>
          </p:nvPr>
        </p:nvSpPr>
        <p:spPr>
          <a:xfrm>
            <a:off x="8077200" y="6172200"/>
            <a:ext cx="1066800" cy="549275"/>
          </a:xfrm>
          <a:prstGeom prst="rect">
            <a:avLst/>
          </a:prstGeom>
        </p:spPr>
        <p:txBody>
          <a:bodyPr/>
          <a:lstStyle/>
          <a:p>
            <a:fld id="{83427185-9C60-4679-8E33-3478C2B2691A}" type="slidenum">
              <a:rPr lang="en-US" smtClean="0"/>
              <a:pPr/>
              <a:t>49</a:t>
            </a:fld>
            <a:endParaRPr lang="en-US" dirty="0"/>
          </a:p>
        </p:txBody>
      </p:sp>
    </p:spTree>
    <p:extLst>
      <p:ext uri="{BB962C8B-B14F-4D97-AF65-F5344CB8AC3E}">
        <p14:creationId xmlns:p14="http://schemas.microsoft.com/office/powerpoint/2010/main" val="170761573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a:stretch>
            <a:fillRect/>
          </a:stretch>
        </p:blipFill>
        <p:spPr bwMode="auto">
          <a:xfrm>
            <a:off x="228748" y="2838734"/>
            <a:ext cx="8724498" cy="2415654"/>
          </a:xfrm>
          <a:prstGeom prst="rect">
            <a:avLst/>
          </a:prstGeom>
          <a:noFill/>
          <a:ln w="9525">
            <a:noFill/>
            <a:miter lim="800000"/>
            <a:headEnd/>
            <a:tailEnd/>
          </a:ln>
        </p:spPr>
      </p:pic>
      <p:sp>
        <p:nvSpPr>
          <p:cNvPr id="3" name="TextBox 2"/>
          <p:cNvSpPr txBox="1"/>
          <p:nvPr/>
        </p:nvSpPr>
        <p:spPr>
          <a:xfrm>
            <a:off x="627795" y="1406562"/>
            <a:ext cx="7287905" cy="707886"/>
          </a:xfrm>
          <a:prstGeom prst="rect">
            <a:avLst/>
          </a:prstGeom>
          <a:noFill/>
        </p:spPr>
        <p:txBody>
          <a:bodyPr wrap="square" rtlCol="0">
            <a:spAutoFit/>
          </a:bodyPr>
          <a:lstStyle/>
          <a:p>
            <a:r>
              <a:rPr lang="en-US" sz="4000" b="1" dirty="0" smtClean="0"/>
              <a:t>World Lead Production &amp; Use</a:t>
            </a:r>
            <a:endParaRPr lang="en-US" sz="40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801078"/>
            <a:ext cx="7707745" cy="624218"/>
          </a:xfrm>
        </p:spPr>
        <p:txBody>
          <a:bodyPr>
            <a:normAutofit fontScale="90000"/>
          </a:bodyPr>
          <a:lstStyle/>
          <a:p>
            <a:r>
              <a:rPr lang="en-US" b="1" dirty="0" smtClean="0"/>
              <a:t>Lead is a Multi-Media Pollutant</a:t>
            </a:r>
            <a:br>
              <a:rPr lang="en-US" b="1" dirty="0" smtClean="0"/>
            </a:br>
            <a:r>
              <a:rPr lang="en-US" b="1" dirty="0" smtClean="0"/>
              <a:t>70% of Poisoning Due to Housing</a:t>
            </a:r>
            <a:endParaRPr lang="en-US" b="1" dirty="0"/>
          </a:p>
        </p:txBody>
      </p:sp>
      <p:pic>
        <p:nvPicPr>
          <p:cNvPr id="4" name="Picture 2"/>
          <p:cNvPicPr>
            <a:picLocks noChangeAspect="1" noChangeArrowheads="1"/>
          </p:cNvPicPr>
          <p:nvPr/>
        </p:nvPicPr>
        <p:blipFill>
          <a:blip r:embed="rId2" cstate="print"/>
          <a:srcRect/>
          <a:stretch>
            <a:fillRect/>
          </a:stretch>
        </p:blipFill>
        <p:spPr bwMode="auto">
          <a:xfrm>
            <a:off x="161648" y="3370298"/>
            <a:ext cx="8899228" cy="157612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 y="-1"/>
            <a:ext cx="9151404"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752004"/>
            <a:ext cx="7707745" cy="624218"/>
          </a:xfrm>
        </p:spPr>
        <p:txBody>
          <a:bodyPr>
            <a:normAutofit fontScale="90000"/>
          </a:bodyPr>
          <a:lstStyle/>
          <a:p>
            <a:pPr algn="l"/>
            <a:r>
              <a:rPr lang="en-US" b="1" dirty="0" smtClean="0"/>
              <a:t>Primary Prevention</a:t>
            </a:r>
            <a:endParaRPr lang="en-US" b="1" dirty="0"/>
          </a:p>
        </p:txBody>
      </p:sp>
      <p:sp>
        <p:nvSpPr>
          <p:cNvPr id="6" name="Subtitle 2"/>
          <p:cNvSpPr>
            <a:spLocks noGrp="1"/>
          </p:cNvSpPr>
          <p:nvPr>
            <p:ph type="subTitle" idx="1"/>
          </p:nvPr>
        </p:nvSpPr>
        <p:spPr>
          <a:xfrm>
            <a:off x="457199" y="1403942"/>
            <a:ext cx="8409709" cy="5246241"/>
          </a:xfrm>
        </p:spPr>
        <p:txBody>
          <a:bodyPr>
            <a:normAutofit lnSpcReduction="10000"/>
          </a:bodyPr>
          <a:lstStyle/>
          <a:p>
            <a:pPr algn="l">
              <a:buFont typeface="Arial" pitchFamily="34" charset="0"/>
              <a:buChar char="•"/>
            </a:pPr>
            <a:r>
              <a:rPr lang="en-US" sz="3000" dirty="0" smtClean="0"/>
              <a:t> R</a:t>
            </a:r>
            <a:r>
              <a:rPr lang="en-US" sz="3000" dirty="0" smtClean="0">
                <a:solidFill>
                  <a:schemeClr val="tx1"/>
                </a:solidFill>
              </a:rPr>
              <a:t>ather than responding to exposure after it has take place, prevent it.</a:t>
            </a:r>
          </a:p>
          <a:p>
            <a:pPr algn="l">
              <a:buFont typeface="Arial" pitchFamily="34" charset="0"/>
              <a:buChar char="•"/>
            </a:pPr>
            <a:r>
              <a:rPr lang="en-US" sz="3000" dirty="0" smtClean="0">
                <a:solidFill>
                  <a:schemeClr val="tx1"/>
                </a:solidFill>
              </a:rPr>
              <a:t> Primary prevention is necessary because the</a:t>
            </a:r>
            <a:br>
              <a:rPr lang="en-US" sz="3000" dirty="0" smtClean="0">
                <a:solidFill>
                  <a:schemeClr val="tx1"/>
                </a:solidFill>
              </a:rPr>
            </a:br>
            <a:r>
              <a:rPr lang="en-US" sz="3000" dirty="0" smtClean="0">
                <a:solidFill>
                  <a:schemeClr val="tx1"/>
                </a:solidFill>
              </a:rPr>
              <a:t>  effects of lead appear to be irreversible. </a:t>
            </a:r>
          </a:p>
          <a:p>
            <a:pPr algn="l">
              <a:buFont typeface="Arial" pitchFamily="34" charset="0"/>
              <a:buChar char="•"/>
            </a:pPr>
            <a:r>
              <a:rPr lang="en-US" sz="3000" dirty="0" smtClean="0">
                <a:solidFill>
                  <a:schemeClr val="tx1"/>
                </a:solidFill>
              </a:rPr>
              <a:t> In the U.S., this will largely require that children</a:t>
            </a:r>
            <a:br>
              <a:rPr lang="en-US" sz="3000" dirty="0" smtClean="0">
                <a:solidFill>
                  <a:schemeClr val="tx1"/>
                </a:solidFill>
              </a:rPr>
            </a:br>
            <a:r>
              <a:rPr lang="en-US" sz="3000" dirty="0" smtClean="0">
                <a:solidFill>
                  <a:schemeClr val="tx1"/>
                </a:solidFill>
              </a:rPr>
              <a:t>  not live in housing with lead-based paint</a:t>
            </a:r>
            <a:br>
              <a:rPr lang="en-US" sz="3000" dirty="0" smtClean="0">
                <a:solidFill>
                  <a:schemeClr val="tx1"/>
                </a:solidFill>
              </a:rPr>
            </a:br>
            <a:r>
              <a:rPr lang="en-US" sz="3000" dirty="0" smtClean="0">
                <a:solidFill>
                  <a:schemeClr val="tx1"/>
                </a:solidFill>
              </a:rPr>
              <a:t>  hazards.</a:t>
            </a:r>
          </a:p>
          <a:p>
            <a:pPr algn="l">
              <a:buFont typeface="Arial" pitchFamily="34" charset="0"/>
              <a:buChar char="•"/>
            </a:pPr>
            <a:r>
              <a:rPr lang="en-US" sz="3000" dirty="0" smtClean="0">
                <a:solidFill>
                  <a:schemeClr val="tx1"/>
                </a:solidFill>
              </a:rPr>
              <a:t> Limiting our actions to screening children for elevated BLLs and dealing with their housing only when their BLL is already elevated should no longer be acceptable practice</a:t>
            </a:r>
            <a:r>
              <a:rPr lang="en-US" sz="3000" dirty="0" smtClean="0"/>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010612"/>
            <a:ext cx="7707745" cy="624218"/>
          </a:xfrm>
        </p:spPr>
        <p:txBody>
          <a:bodyPr>
            <a:normAutofit fontScale="90000"/>
          </a:bodyPr>
          <a:lstStyle/>
          <a:p>
            <a:pPr algn="l"/>
            <a:r>
              <a:rPr lang="en-US" b="1" dirty="0" smtClean="0"/>
              <a:t>New Roles and Responsibilities</a:t>
            </a:r>
            <a:endParaRPr lang="en-US" b="1" dirty="0"/>
          </a:p>
        </p:txBody>
      </p:sp>
      <p:sp>
        <p:nvSpPr>
          <p:cNvPr id="6" name="Subtitle 2"/>
          <p:cNvSpPr>
            <a:spLocks noGrp="1"/>
          </p:cNvSpPr>
          <p:nvPr>
            <p:ph type="subTitle" idx="1"/>
          </p:nvPr>
        </p:nvSpPr>
        <p:spPr>
          <a:xfrm>
            <a:off x="457199" y="1671782"/>
            <a:ext cx="8409709" cy="4978401"/>
          </a:xfrm>
        </p:spPr>
        <p:txBody>
          <a:bodyPr>
            <a:normAutofit fontScale="92500" lnSpcReduction="10000"/>
          </a:bodyPr>
          <a:lstStyle/>
          <a:p>
            <a:pPr algn="l">
              <a:buFont typeface="Arial" pitchFamily="34" charset="0"/>
              <a:buChar char="•"/>
            </a:pPr>
            <a:r>
              <a:rPr lang="en-US" sz="3000" dirty="0" smtClean="0"/>
              <a:t> </a:t>
            </a:r>
            <a:r>
              <a:rPr lang="en-US" sz="3000" dirty="0" smtClean="0">
                <a:solidFill>
                  <a:schemeClr val="tx1"/>
                </a:solidFill>
              </a:rPr>
              <a:t>Clinicians should monitor blood lead in at-risk         	children</a:t>
            </a:r>
          </a:p>
          <a:p>
            <a:pPr algn="l">
              <a:buFont typeface="Arial" pitchFamily="34" charset="0"/>
              <a:buChar char="•"/>
            </a:pPr>
            <a:r>
              <a:rPr lang="en-US" sz="3000" dirty="0" smtClean="0">
                <a:solidFill>
                  <a:schemeClr val="tx1"/>
                </a:solidFill>
              </a:rPr>
              <a:t> Environmental &amp; housing professionals and</a:t>
            </a:r>
            <a:br>
              <a:rPr lang="en-US" sz="3000" dirty="0" smtClean="0">
                <a:solidFill>
                  <a:schemeClr val="tx1"/>
                </a:solidFill>
              </a:rPr>
            </a:br>
            <a:r>
              <a:rPr lang="en-US" sz="3000" dirty="0" smtClean="0">
                <a:solidFill>
                  <a:schemeClr val="tx1"/>
                </a:solidFill>
              </a:rPr>
              <a:t>  	allied fields should measure lead in sources 	and 	pathways to protect all children before they are 	exposed</a:t>
            </a:r>
          </a:p>
          <a:p>
            <a:pPr algn="l">
              <a:buFont typeface="Arial" pitchFamily="34" charset="0"/>
              <a:buChar char="•"/>
            </a:pPr>
            <a:r>
              <a:rPr lang="en-US" sz="3000" dirty="0" smtClean="0">
                <a:solidFill>
                  <a:schemeClr val="tx1"/>
                </a:solidFill>
              </a:rPr>
              <a:t> If a child is above the reference value, it means</a:t>
            </a:r>
            <a:br>
              <a:rPr lang="en-US" sz="3000" dirty="0" smtClean="0">
                <a:solidFill>
                  <a:schemeClr val="tx1"/>
                </a:solidFill>
              </a:rPr>
            </a:br>
            <a:r>
              <a:rPr lang="en-US" sz="3000" dirty="0" smtClean="0">
                <a:solidFill>
                  <a:schemeClr val="tx1"/>
                </a:solidFill>
              </a:rPr>
              <a:t>  	there is an exposure(s) that must be controlled</a:t>
            </a:r>
          </a:p>
          <a:p>
            <a:pPr algn="l">
              <a:buFont typeface="Arial" pitchFamily="34" charset="0"/>
              <a:buChar char="•"/>
            </a:pPr>
            <a:r>
              <a:rPr lang="en-US" sz="3000" dirty="0" smtClean="0">
                <a:solidFill>
                  <a:schemeClr val="tx1"/>
                </a:solidFill>
              </a:rPr>
              <a:t> Risk assessors should identify exposure sources and 	pathways and recommend needed interventions 	based on environmental levels, not only blood 	lead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74495"/>
            <a:ext cx="8229600" cy="682021"/>
          </a:xfrm>
        </p:spPr>
        <p:txBody>
          <a:bodyPr>
            <a:normAutofit/>
          </a:bodyPr>
          <a:lstStyle/>
          <a:p>
            <a:r>
              <a:rPr lang="en-US" sz="3200" dirty="0" smtClean="0"/>
              <a:t>Number of Houses with Lead Paint</a:t>
            </a:r>
            <a:endParaRPr lang="en-US" sz="3200" dirty="0"/>
          </a:p>
        </p:txBody>
      </p:sp>
      <p:pic>
        <p:nvPicPr>
          <p:cNvPr id="6" name="Picture 7" descr="Picture29_1"/>
          <p:cNvPicPr>
            <a:picLocks noGrp="1" noChangeAspect="1" noChangeArrowheads="1"/>
          </p:cNvPicPr>
          <p:nvPr>
            <p:ph idx="1"/>
          </p:nvPr>
        </p:nvPicPr>
        <p:blipFill>
          <a:blip r:embed="rId2" cstate="print"/>
          <a:stretch>
            <a:fillRect/>
          </a:stretch>
        </p:blipFill>
        <p:spPr bwMode="auto">
          <a:xfrm>
            <a:off x="4302125" y="2087418"/>
            <a:ext cx="3657600" cy="3060700"/>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half" idx="2"/>
          </p:nvPr>
        </p:nvSpPr>
        <p:spPr>
          <a:xfrm>
            <a:off x="457200" y="2087418"/>
            <a:ext cx="4382655" cy="2909455"/>
          </a:xfrm>
        </p:spPr>
        <p:txBody>
          <a:bodyPr>
            <a:normAutofit/>
          </a:bodyPr>
          <a:lstStyle/>
          <a:p>
            <a:r>
              <a:rPr lang="en-US" sz="3000" b="1" dirty="0" smtClean="0"/>
              <a:t>1990 – 64 Million</a:t>
            </a:r>
            <a:br>
              <a:rPr lang="en-US" sz="3000" b="1" dirty="0" smtClean="0"/>
            </a:br>
            <a:endParaRPr lang="en-US" sz="3000" b="1" dirty="0" smtClean="0"/>
          </a:p>
          <a:p>
            <a:r>
              <a:rPr lang="en-US" sz="3000" b="1" dirty="0" smtClean="0"/>
              <a:t>2000 – 38 Million</a:t>
            </a:r>
            <a:br>
              <a:rPr lang="en-US" sz="3000" b="1" dirty="0" smtClean="0"/>
            </a:br>
            <a:endParaRPr lang="en-US" sz="3000" b="1" dirty="0" smtClean="0"/>
          </a:p>
          <a:p>
            <a:r>
              <a:rPr lang="en-US" sz="3000" b="1" dirty="0" smtClean="0"/>
              <a:t>2006 – 37 Million</a:t>
            </a:r>
            <a:endParaRPr lang="en-US" sz="3000" b="1" dirty="0"/>
          </a:p>
        </p:txBody>
      </p:sp>
      <p:sp>
        <p:nvSpPr>
          <p:cNvPr id="7" name="Rectangle 6"/>
          <p:cNvSpPr/>
          <p:nvPr/>
        </p:nvSpPr>
        <p:spPr>
          <a:xfrm>
            <a:off x="286326" y="5523339"/>
            <a:ext cx="8654473" cy="507831"/>
          </a:xfrm>
          <a:prstGeom prst="rect">
            <a:avLst/>
          </a:prstGeom>
        </p:spPr>
        <p:txBody>
          <a:bodyPr wrap="square">
            <a:spAutoFit/>
          </a:bodyPr>
          <a:lstStyle/>
          <a:p>
            <a:pPr lvl="2">
              <a:lnSpc>
                <a:spcPct val="90000"/>
              </a:lnSpc>
            </a:pPr>
            <a:r>
              <a:rPr lang="en-US" sz="1600" dirty="0" smtClean="0">
                <a:solidFill>
                  <a:schemeClr val="tx1">
                    <a:lumMod val="85000"/>
                    <a:lumOff val="15000"/>
                  </a:schemeClr>
                </a:solidFill>
                <a:latin typeface="Arial Black" pitchFamily="34" charset="0"/>
                <a:ea typeface="ＭＳ Ｐゴシック" pitchFamily="34" charset="-128"/>
              </a:rPr>
              <a:t>Source:  </a:t>
            </a:r>
            <a:r>
              <a:rPr lang="en-US" sz="1400" dirty="0" smtClean="0">
                <a:solidFill>
                  <a:schemeClr val="tx1">
                    <a:lumMod val="85000"/>
                    <a:lumOff val="15000"/>
                  </a:schemeClr>
                </a:solidFill>
                <a:latin typeface="Arial Black" pitchFamily="34" charset="0"/>
                <a:ea typeface="ＭＳ Ｐゴシック" pitchFamily="34" charset="-128"/>
              </a:rPr>
              <a:t>Jacobs, et al. “Prevalence of Lead-Based Paint Hazards in Housing,” </a:t>
            </a:r>
            <a:r>
              <a:rPr lang="en-US" sz="1400" dirty="0" err="1" smtClean="0">
                <a:solidFill>
                  <a:schemeClr val="tx1">
                    <a:lumMod val="85000"/>
                    <a:lumOff val="15000"/>
                  </a:schemeClr>
                </a:solidFill>
                <a:latin typeface="Arial Black" pitchFamily="34" charset="0"/>
                <a:ea typeface="ＭＳ Ｐゴシック" pitchFamily="34" charset="-128"/>
              </a:rPr>
              <a:t>Env</a:t>
            </a:r>
            <a:r>
              <a:rPr lang="en-US" sz="1400" dirty="0" smtClean="0">
                <a:solidFill>
                  <a:schemeClr val="tx1">
                    <a:lumMod val="85000"/>
                    <a:lumOff val="15000"/>
                  </a:schemeClr>
                </a:solidFill>
                <a:latin typeface="Arial Black" pitchFamily="34" charset="0"/>
                <a:ea typeface="ＭＳ Ｐゴシック" pitchFamily="34" charset="-128"/>
              </a:rPr>
              <a:t> Health </a:t>
            </a:r>
            <a:r>
              <a:rPr lang="en-US" sz="1400" dirty="0" err="1" smtClean="0">
                <a:solidFill>
                  <a:schemeClr val="tx1">
                    <a:lumMod val="85000"/>
                    <a:lumOff val="15000"/>
                  </a:schemeClr>
                </a:solidFill>
                <a:latin typeface="Arial Black" pitchFamily="34" charset="0"/>
                <a:ea typeface="ＭＳ Ｐゴシック" pitchFamily="34" charset="-128"/>
              </a:rPr>
              <a:t>Persp</a:t>
            </a:r>
            <a:r>
              <a:rPr lang="en-US" sz="1400" dirty="0" smtClean="0">
                <a:solidFill>
                  <a:schemeClr val="tx1">
                    <a:lumMod val="85000"/>
                    <a:lumOff val="15000"/>
                  </a:schemeClr>
                </a:solidFill>
                <a:latin typeface="Arial Black" pitchFamily="34" charset="0"/>
                <a:ea typeface="ＭＳ Ｐゴシック" pitchFamily="34" charset="-128"/>
              </a:rPr>
              <a:t>., 110: A599-606 (2002) &amp; HUD (2011)</a:t>
            </a:r>
            <a:endParaRPr lang="en-US" sz="1600" dirty="0" smtClean="0">
              <a:solidFill>
                <a:schemeClr val="tx1">
                  <a:lumMod val="85000"/>
                  <a:lumOff val="15000"/>
                </a:schemeClr>
              </a:solidFill>
              <a:latin typeface="Arial Black"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17"/>
          <p:cNvPicPr>
            <a:picLocks noChangeAspect="1" noChangeArrowheads="1"/>
          </p:cNvPicPr>
          <p:nvPr/>
        </p:nvPicPr>
        <p:blipFill>
          <a:blip r:embed="rId2" cstate="print"/>
          <a:srcRect/>
          <a:stretch>
            <a:fillRect/>
          </a:stretch>
        </p:blipFill>
        <p:spPr bwMode="auto">
          <a:xfrm>
            <a:off x="175492" y="605613"/>
            <a:ext cx="4147126" cy="618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076967" y="1596788"/>
            <a:ext cx="2975212" cy="3785652"/>
          </a:xfrm>
          <a:prstGeom prst="rect">
            <a:avLst/>
          </a:prstGeom>
          <a:noFill/>
        </p:spPr>
        <p:txBody>
          <a:bodyPr wrap="square" rtlCol="0">
            <a:spAutoFit/>
          </a:bodyPr>
          <a:lstStyle/>
          <a:p>
            <a:r>
              <a:rPr lang="en-US" sz="4000" b="1" dirty="0" smtClean="0"/>
              <a:t>Use only safe hazard control methods </a:t>
            </a:r>
          </a:p>
          <a:p>
            <a:endParaRPr lang="en-US" sz="4000" b="1" dirty="0" smtClean="0"/>
          </a:p>
          <a:p>
            <a:r>
              <a:rPr lang="en-US" sz="4000" b="1" dirty="0" smtClean="0"/>
              <a:t>NOT THIS</a:t>
            </a:r>
            <a:endParaRPr lang="en-US" sz="4000" b="1" dirty="0"/>
          </a:p>
        </p:txBody>
      </p:sp>
      <p:sp>
        <p:nvSpPr>
          <p:cNvPr id="5" name="Left Arrow 4"/>
          <p:cNvSpPr/>
          <p:nvPr/>
        </p:nvSpPr>
        <p:spPr>
          <a:xfrm>
            <a:off x="3698543" y="4844955"/>
            <a:ext cx="1378424" cy="5374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4275" y="1282890"/>
            <a:ext cx="6537277" cy="5078313"/>
          </a:xfrm>
          <a:prstGeom prst="rect">
            <a:avLst/>
          </a:prstGeom>
          <a:noFill/>
        </p:spPr>
        <p:txBody>
          <a:bodyPr wrap="square" rtlCol="0">
            <a:spAutoFit/>
          </a:bodyPr>
          <a:lstStyle/>
          <a:p>
            <a:r>
              <a:rPr lang="en-US" sz="3600" b="1" dirty="0" smtClean="0"/>
              <a:t>Safe Hazard Control Means:</a:t>
            </a:r>
          </a:p>
          <a:p>
            <a:endParaRPr lang="en-US" sz="2400" b="1" dirty="0" smtClean="0"/>
          </a:p>
          <a:p>
            <a:r>
              <a:rPr lang="en-US" sz="2400" b="1" dirty="0" smtClean="0"/>
              <a:t>Occupant &amp; Worker &amp; Environmental Protection</a:t>
            </a:r>
          </a:p>
          <a:p>
            <a:r>
              <a:rPr lang="en-US" sz="2400" b="1" dirty="0" smtClean="0"/>
              <a:t>Containment</a:t>
            </a:r>
          </a:p>
          <a:p>
            <a:r>
              <a:rPr lang="en-US" sz="2400" b="1" dirty="0" smtClean="0"/>
              <a:t>Building Component Replacement</a:t>
            </a:r>
          </a:p>
          <a:p>
            <a:r>
              <a:rPr lang="en-US" sz="2400" b="1" dirty="0" smtClean="0"/>
              <a:t>Enclosure</a:t>
            </a:r>
          </a:p>
          <a:p>
            <a:r>
              <a:rPr lang="en-US" sz="2400" b="1" dirty="0" smtClean="0"/>
              <a:t>Encapsulation</a:t>
            </a:r>
          </a:p>
          <a:p>
            <a:r>
              <a:rPr lang="en-US" sz="2400" b="1" dirty="0" smtClean="0"/>
              <a:t>Limited Paint Removal Using Approved Methods</a:t>
            </a:r>
          </a:p>
          <a:p>
            <a:r>
              <a:rPr lang="en-US" sz="2400" b="1" dirty="0" smtClean="0"/>
              <a:t>Lead Paint Stabilization</a:t>
            </a:r>
          </a:p>
          <a:p>
            <a:r>
              <a:rPr lang="en-US" sz="2400" b="1" dirty="0" smtClean="0"/>
              <a:t>Specialized Cleanup &amp; Waste</a:t>
            </a:r>
          </a:p>
          <a:p>
            <a:r>
              <a:rPr lang="en-US" sz="2400" b="1" dirty="0" smtClean="0"/>
              <a:t>Clearance &amp; Compliance with Lead Dust 	Standards</a:t>
            </a:r>
          </a:p>
          <a:p>
            <a:r>
              <a:rPr lang="en-US" sz="2400" b="1" dirty="0" smtClean="0"/>
              <a:t>See: HUD Guidelines</a:t>
            </a:r>
            <a:endParaRPr lang="en-US" sz="24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12772"/>
            <a:ext cx="6351006" cy="679903"/>
          </a:xfrm>
        </p:spPr>
        <p:txBody>
          <a:bodyPr>
            <a:normAutofit fontScale="90000"/>
          </a:bodyPr>
          <a:lstStyle/>
          <a:p>
            <a:r>
              <a:rPr lang="en-US" dirty="0" smtClean="0"/>
              <a:t>History of Floor </a:t>
            </a:r>
            <a:r>
              <a:rPr lang="en-US" dirty="0" err="1" smtClean="0"/>
              <a:t>PbD</a:t>
            </a:r>
            <a:r>
              <a:rPr lang="en-US" dirty="0" smtClean="0"/>
              <a:t> Standard</a:t>
            </a:r>
            <a:endParaRPr lang="en-US" dirty="0"/>
          </a:p>
        </p:txBody>
      </p:sp>
      <p:sp>
        <p:nvSpPr>
          <p:cNvPr id="6" name="Subtitle 2"/>
          <p:cNvSpPr>
            <a:spLocks noGrp="1"/>
          </p:cNvSpPr>
          <p:nvPr>
            <p:ph type="subTitle" idx="1"/>
          </p:nvPr>
        </p:nvSpPr>
        <p:spPr>
          <a:xfrm>
            <a:off x="457200" y="2109457"/>
            <a:ext cx="8451410" cy="4218915"/>
          </a:xfrm>
        </p:spPr>
        <p:txBody>
          <a:bodyPr/>
          <a:lstStyle/>
          <a:p>
            <a:pPr>
              <a:buFont typeface="Arial" pitchFamily="34" charset="0"/>
              <a:buChar char="•"/>
            </a:pPr>
            <a:r>
              <a:rPr lang="en-US" dirty="0" smtClean="0">
                <a:solidFill>
                  <a:schemeClr val="tx1"/>
                </a:solidFill>
              </a:rPr>
              <a:t> </a:t>
            </a:r>
            <a:r>
              <a:rPr lang="en-US" dirty="0" err="1" smtClean="0">
                <a:solidFill>
                  <a:schemeClr val="tx1"/>
                </a:solidFill>
              </a:rPr>
              <a:t>Bioavailabile</a:t>
            </a:r>
            <a:r>
              <a:rPr lang="en-US" dirty="0" smtClean="0">
                <a:solidFill>
                  <a:schemeClr val="tx1"/>
                </a:solidFill>
              </a:rPr>
              <a:t> </a:t>
            </a:r>
            <a:r>
              <a:rPr lang="en-US" dirty="0" err="1" smtClean="0">
                <a:solidFill>
                  <a:schemeClr val="tx1"/>
                </a:solidFill>
              </a:rPr>
              <a:t>PbD</a:t>
            </a:r>
            <a:r>
              <a:rPr lang="en-US" dirty="0" smtClean="0">
                <a:solidFill>
                  <a:schemeClr val="tx1"/>
                </a:solidFill>
              </a:rPr>
              <a:t> fraction</a:t>
            </a:r>
          </a:p>
          <a:p>
            <a:pPr lvl="1" algn="l">
              <a:buSzPct val="110000"/>
              <a:buFont typeface="Arial" pitchFamily="34" charset="0"/>
              <a:buChar char="−"/>
              <a:tabLst>
                <a:tab pos="4572000" algn="l"/>
              </a:tabLst>
            </a:pPr>
            <a:r>
              <a:rPr lang="en-US" sz="2400" dirty="0" smtClean="0">
                <a:solidFill>
                  <a:schemeClr val="tx1">
                    <a:lumMod val="75000"/>
                    <a:lumOff val="25000"/>
                  </a:schemeClr>
                </a:solidFill>
              </a:rPr>
              <a:t> 200 µg/ft</a:t>
            </a:r>
            <a:r>
              <a:rPr lang="en-US" sz="2400" baseline="30000" dirty="0" smtClean="0">
                <a:solidFill>
                  <a:schemeClr val="tx1">
                    <a:lumMod val="75000"/>
                    <a:lumOff val="25000"/>
                  </a:schemeClr>
                </a:solidFill>
              </a:rPr>
              <a:t>2</a:t>
            </a:r>
            <a:r>
              <a:rPr lang="en-US" sz="2400" dirty="0" smtClean="0">
                <a:solidFill>
                  <a:schemeClr val="tx1">
                    <a:lumMod val="75000"/>
                    <a:lumOff val="25000"/>
                  </a:schemeClr>
                </a:solidFill>
              </a:rPr>
              <a:t> (Farfel et al. – Baltimore Late 1980’s), </a:t>
            </a:r>
            <a:br>
              <a:rPr lang="en-US" sz="2400" dirty="0" smtClean="0">
                <a:solidFill>
                  <a:schemeClr val="tx1">
                    <a:lumMod val="75000"/>
                    <a:lumOff val="25000"/>
                  </a:schemeClr>
                </a:solidFill>
              </a:rPr>
            </a:br>
            <a:r>
              <a:rPr lang="en-US" sz="2400" dirty="0" smtClean="0">
                <a:solidFill>
                  <a:schemeClr val="tx1">
                    <a:lumMod val="75000"/>
                    <a:lumOff val="25000"/>
                  </a:schemeClr>
                </a:solidFill>
              </a:rPr>
              <a:t>   based on </a:t>
            </a:r>
            <a:r>
              <a:rPr lang="en-US" sz="2400" dirty="0" err="1" smtClean="0">
                <a:solidFill>
                  <a:schemeClr val="tx1">
                    <a:lumMod val="75000"/>
                    <a:lumOff val="25000"/>
                  </a:schemeClr>
                </a:solidFill>
              </a:rPr>
              <a:t>PbB</a:t>
            </a:r>
            <a:r>
              <a:rPr lang="en-US" sz="2400" dirty="0" smtClean="0">
                <a:solidFill>
                  <a:schemeClr val="tx1">
                    <a:lumMod val="75000"/>
                    <a:lumOff val="25000"/>
                  </a:schemeClr>
                </a:solidFill>
              </a:rPr>
              <a:t> of 25 µg/</a:t>
            </a:r>
            <a:r>
              <a:rPr lang="en-US" sz="2400" dirty="0" err="1" smtClean="0">
                <a:solidFill>
                  <a:schemeClr val="tx1">
                    <a:lumMod val="75000"/>
                    <a:lumOff val="25000"/>
                  </a:schemeClr>
                </a:solidFill>
              </a:rPr>
              <a:t>dL</a:t>
            </a:r>
            <a:endParaRPr lang="en-US" sz="2400" dirty="0" smtClean="0">
              <a:solidFill>
                <a:schemeClr val="tx1">
                  <a:lumMod val="75000"/>
                  <a:lumOff val="25000"/>
                </a:schemeClr>
              </a:solidFill>
            </a:endParaRPr>
          </a:p>
          <a:p>
            <a:pPr lvl="1" algn="l">
              <a:buSzPct val="110000"/>
              <a:tabLst>
                <a:tab pos="4572000" algn="l"/>
              </a:tabLst>
            </a:pPr>
            <a:endParaRPr lang="en-US" sz="2400" dirty="0" smtClean="0">
              <a:solidFill>
                <a:schemeClr val="tx1">
                  <a:lumMod val="75000"/>
                  <a:lumOff val="25000"/>
                </a:schemeClr>
              </a:solidFill>
            </a:endParaRPr>
          </a:p>
          <a:p>
            <a:pPr>
              <a:buSzPct val="105000"/>
              <a:buFont typeface="Arial" pitchFamily="34" charset="0"/>
              <a:buChar char="•"/>
              <a:tabLst>
                <a:tab pos="4572000" algn="l"/>
              </a:tabLst>
            </a:pPr>
            <a:r>
              <a:rPr lang="en-US" dirty="0" smtClean="0">
                <a:solidFill>
                  <a:schemeClr val="tx1"/>
                </a:solidFill>
              </a:rPr>
              <a:t> Total PbD</a:t>
            </a:r>
          </a:p>
          <a:p>
            <a:pPr lvl="1" algn="l">
              <a:buSzPct val="110000"/>
              <a:buFont typeface="Arial" pitchFamily="34" charset="0"/>
              <a:buChar char="−"/>
              <a:tabLst>
                <a:tab pos="4572000" algn="l"/>
              </a:tabLst>
            </a:pPr>
            <a:r>
              <a:rPr lang="en-US" sz="2400" dirty="0" smtClean="0"/>
              <a:t> </a:t>
            </a:r>
            <a:r>
              <a:rPr lang="en-US" sz="2400" dirty="0" smtClean="0">
                <a:solidFill>
                  <a:schemeClr val="tx1">
                    <a:lumMod val="75000"/>
                    <a:lumOff val="25000"/>
                  </a:schemeClr>
                </a:solidFill>
              </a:rPr>
              <a:t>100 µg/ft</a:t>
            </a:r>
            <a:r>
              <a:rPr lang="en-US" sz="2400" baseline="30000" dirty="0" smtClean="0">
                <a:solidFill>
                  <a:schemeClr val="tx1">
                    <a:lumMod val="75000"/>
                    <a:lumOff val="25000"/>
                  </a:schemeClr>
                </a:solidFill>
              </a:rPr>
              <a:t>2</a:t>
            </a:r>
            <a:r>
              <a:rPr lang="en-US" sz="2400" dirty="0" smtClean="0">
                <a:solidFill>
                  <a:schemeClr val="tx1">
                    <a:lumMod val="75000"/>
                    <a:lumOff val="25000"/>
                  </a:schemeClr>
                </a:solidFill>
              </a:rPr>
              <a:t> (EPA Guidance, 1995)</a:t>
            </a:r>
          </a:p>
          <a:p>
            <a:pPr lvl="1" algn="l">
              <a:buSzPct val="110000"/>
              <a:buFont typeface="Arial" pitchFamily="34" charset="0"/>
              <a:buChar char="−"/>
              <a:tabLst>
                <a:tab pos="4572000" algn="l"/>
              </a:tabLst>
            </a:pPr>
            <a:r>
              <a:rPr lang="en-US" sz="2400" dirty="0" smtClean="0">
                <a:solidFill>
                  <a:schemeClr val="tx1">
                    <a:lumMod val="75000"/>
                    <a:lumOff val="25000"/>
                  </a:schemeClr>
                </a:solidFill>
              </a:rPr>
              <a:t> 40 µg/ft</a:t>
            </a:r>
            <a:r>
              <a:rPr lang="en-US" sz="2400" baseline="30000" dirty="0" smtClean="0">
                <a:solidFill>
                  <a:schemeClr val="tx1">
                    <a:lumMod val="75000"/>
                    <a:lumOff val="25000"/>
                  </a:schemeClr>
                </a:solidFill>
              </a:rPr>
              <a:t>2</a:t>
            </a:r>
            <a:r>
              <a:rPr lang="en-US" sz="2400" dirty="0" smtClean="0">
                <a:solidFill>
                  <a:schemeClr val="tx1">
                    <a:lumMod val="75000"/>
                    <a:lumOff val="25000"/>
                  </a:schemeClr>
                </a:solidFill>
              </a:rPr>
              <a:t> (HUD Standard, 1999)</a:t>
            </a:r>
          </a:p>
          <a:p>
            <a:pPr lvl="1" algn="l">
              <a:buSzPct val="110000"/>
              <a:buFont typeface="Arial" pitchFamily="34" charset="0"/>
              <a:buChar char="−"/>
              <a:tabLst>
                <a:tab pos="4572000" algn="l"/>
              </a:tabLst>
            </a:pPr>
            <a:r>
              <a:rPr lang="en-US" sz="2400" dirty="0" smtClean="0">
                <a:solidFill>
                  <a:schemeClr val="tx1">
                    <a:lumMod val="75000"/>
                    <a:lumOff val="25000"/>
                  </a:schemeClr>
                </a:solidFill>
              </a:rPr>
              <a:t> 40 µg/ft</a:t>
            </a:r>
            <a:r>
              <a:rPr lang="en-US" sz="2400" baseline="30000" dirty="0" smtClean="0">
                <a:solidFill>
                  <a:schemeClr val="tx1">
                    <a:lumMod val="75000"/>
                    <a:lumOff val="25000"/>
                  </a:schemeClr>
                </a:solidFill>
              </a:rPr>
              <a:t>2</a:t>
            </a:r>
            <a:r>
              <a:rPr lang="en-US" sz="2400" dirty="0" smtClean="0">
                <a:solidFill>
                  <a:schemeClr val="tx1">
                    <a:lumMod val="75000"/>
                    <a:lumOff val="25000"/>
                  </a:schemeClr>
                </a:solidFill>
              </a:rPr>
              <a:t> (EPA Standard, 2001)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anphear 15"/>
          <p:cNvPicPr>
            <a:picLocks noChangeAspect="1" noChangeArrowheads="1"/>
          </p:cNvPicPr>
          <p:nvPr/>
        </p:nvPicPr>
        <p:blipFill>
          <a:blip r:embed="rId2"/>
          <a:srcRect/>
          <a:stretch>
            <a:fillRect/>
          </a:stretch>
        </p:blipFill>
        <p:spPr bwMode="auto">
          <a:xfrm>
            <a:off x="0" y="304800"/>
            <a:ext cx="9144000" cy="6205538"/>
          </a:xfrm>
          <a:prstGeom prst="rect">
            <a:avLst/>
          </a:prstGeom>
          <a:noFill/>
        </p:spPr>
      </p:pic>
      <p:sp>
        <p:nvSpPr>
          <p:cNvPr id="59395" name="Line 3"/>
          <p:cNvSpPr>
            <a:spLocks noChangeShapeType="1"/>
          </p:cNvSpPr>
          <p:nvPr/>
        </p:nvSpPr>
        <p:spPr bwMode="auto">
          <a:xfrm flipH="1">
            <a:off x="2514600" y="4724400"/>
            <a:ext cx="685800" cy="0"/>
          </a:xfrm>
          <a:prstGeom prst="line">
            <a:avLst/>
          </a:prstGeom>
          <a:noFill/>
          <a:ln w="9525">
            <a:solidFill>
              <a:schemeClr val="tx1"/>
            </a:solidFill>
            <a:round/>
            <a:headEnd/>
            <a:tailEnd/>
          </a:ln>
          <a:effectLst/>
        </p:spPr>
        <p:txBody>
          <a:bodyPr/>
          <a:lstStyle/>
          <a:p>
            <a:endParaRPr lang="en-US"/>
          </a:p>
        </p:txBody>
      </p:sp>
      <p:sp>
        <p:nvSpPr>
          <p:cNvPr id="59396" name="Line 4"/>
          <p:cNvSpPr>
            <a:spLocks noChangeShapeType="1"/>
          </p:cNvSpPr>
          <p:nvPr/>
        </p:nvSpPr>
        <p:spPr bwMode="auto">
          <a:xfrm>
            <a:off x="228600" y="4648200"/>
            <a:ext cx="304800" cy="0"/>
          </a:xfrm>
          <a:prstGeom prst="line">
            <a:avLst/>
          </a:prstGeom>
          <a:noFill/>
          <a:ln w="9525">
            <a:solidFill>
              <a:schemeClr val="tx1"/>
            </a:solidFill>
            <a:round/>
            <a:headEnd/>
            <a:tailEnd/>
          </a:ln>
          <a:effectLst/>
        </p:spPr>
        <p:txBody>
          <a:bodyPr/>
          <a:lstStyle/>
          <a:p>
            <a:endParaRPr lang="en-US"/>
          </a:p>
        </p:txBody>
      </p:sp>
      <p:sp>
        <p:nvSpPr>
          <p:cNvPr id="59397" name="AutoShape 5"/>
          <p:cNvSpPr>
            <a:spLocks noChangeArrowheads="1"/>
          </p:cNvSpPr>
          <p:nvPr/>
        </p:nvSpPr>
        <p:spPr bwMode="auto">
          <a:xfrm>
            <a:off x="762000" y="4572000"/>
            <a:ext cx="1752600" cy="152400"/>
          </a:xfrm>
          <a:prstGeom prst="rightArrow">
            <a:avLst>
              <a:gd name="adj1" fmla="val 50000"/>
              <a:gd name="adj2" fmla="val 287500"/>
            </a:avLst>
          </a:prstGeom>
          <a:solidFill>
            <a:schemeClr val="bg2"/>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43050" y="1255594"/>
            <a:ext cx="9100949" cy="5040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381000" y="457200"/>
            <a:ext cx="8359775" cy="5643563"/>
          </a:xfrm>
          <a:prstGeom prst="rect">
            <a:avLst/>
          </a:prstGeom>
          <a:noFill/>
          <a:ln w="9525">
            <a:noFill/>
            <a:miter lim="800000"/>
            <a:headEnd/>
            <a:tailEnd/>
          </a:ln>
          <a:effectLst/>
        </p:spPr>
      </p:pic>
      <p:sp>
        <p:nvSpPr>
          <p:cNvPr id="86019" name="AutoShape 3"/>
          <p:cNvSpPr>
            <a:spLocks noChangeArrowheads="1"/>
          </p:cNvSpPr>
          <p:nvPr/>
        </p:nvSpPr>
        <p:spPr bwMode="auto">
          <a:xfrm>
            <a:off x="838200" y="2133600"/>
            <a:ext cx="609600" cy="457200"/>
          </a:xfrm>
          <a:prstGeom prst="rightArrow">
            <a:avLst>
              <a:gd name="adj1" fmla="val 50000"/>
              <a:gd name="adj2" fmla="val 33333"/>
            </a:avLst>
          </a:prstGeom>
          <a:solidFill>
            <a:schemeClr val="bg2"/>
          </a:solidFill>
          <a:ln w="9525">
            <a:solidFill>
              <a:schemeClr val="tx1"/>
            </a:solidFill>
            <a:miter lim="800000"/>
            <a:headEnd/>
            <a:tailEnd/>
          </a:ln>
          <a:effectLst/>
        </p:spPr>
        <p:txBody>
          <a:bodyPr wrap="none" anchor="ctr"/>
          <a:lstStyle/>
          <a:p>
            <a:endParaRPr lang="en-US"/>
          </a:p>
        </p:txBody>
      </p:sp>
      <p:sp>
        <p:nvSpPr>
          <p:cNvPr id="86020" name="AutoShape 4"/>
          <p:cNvSpPr>
            <a:spLocks noChangeArrowheads="1"/>
          </p:cNvSpPr>
          <p:nvPr/>
        </p:nvSpPr>
        <p:spPr bwMode="auto">
          <a:xfrm>
            <a:off x="838200" y="3276600"/>
            <a:ext cx="609600" cy="533400"/>
          </a:xfrm>
          <a:prstGeom prst="rightArrow">
            <a:avLst>
              <a:gd name="adj1" fmla="val 50000"/>
              <a:gd name="adj2" fmla="val 28571"/>
            </a:avLst>
          </a:prstGeom>
          <a:solidFill>
            <a:schemeClr val="bg2"/>
          </a:solidFill>
          <a:ln w="9525">
            <a:solidFill>
              <a:schemeClr val="tx1"/>
            </a:solidFill>
            <a:miter lim="800000"/>
            <a:headEnd/>
            <a:tailEnd/>
          </a:ln>
          <a:effectLst/>
        </p:spPr>
        <p:txBody>
          <a:bodyPr wrap="none" anchor="ctr"/>
          <a:lstStyle/>
          <a:p>
            <a:pPr algn="ctr"/>
            <a:endParaRPr lang="en-US">
              <a:solidFill>
                <a:schemeClr val="bg2"/>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176860"/>
            <a:ext cx="7707745" cy="624218"/>
          </a:xfrm>
        </p:spPr>
        <p:txBody>
          <a:bodyPr>
            <a:normAutofit fontScale="90000"/>
          </a:bodyPr>
          <a:lstStyle/>
          <a:p>
            <a:r>
              <a:rPr lang="en-US" dirty="0" smtClean="0"/>
              <a:t>NHANES Dust &amp; Blood Data</a:t>
            </a:r>
            <a:endParaRPr lang="en-US" dirty="0"/>
          </a:p>
        </p:txBody>
      </p:sp>
      <p:pic>
        <p:nvPicPr>
          <p:cNvPr id="5" name="Picture 2"/>
          <p:cNvPicPr>
            <a:picLocks noChangeAspect="1" noChangeArrowheads="1"/>
          </p:cNvPicPr>
          <p:nvPr/>
        </p:nvPicPr>
        <p:blipFill>
          <a:blip r:embed="rId2" cstate="print"/>
          <a:stretch>
            <a:fillRect/>
          </a:stretch>
        </p:blipFill>
        <p:spPr bwMode="auto">
          <a:xfrm>
            <a:off x="198120" y="2174508"/>
            <a:ext cx="8874282" cy="209910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54038" y="1209675"/>
          <a:ext cx="8458200" cy="3032760"/>
        </p:xfrm>
        <a:graphic>
          <a:graphicData uri="http://schemas.openxmlformats.org/drawingml/2006/table">
            <a:tbl>
              <a:tblPr firstRow="1" bandRow="1">
                <a:tableStyleId>{5C22544A-7EE6-4342-B048-85BDC9FD1C3A}</a:tableStyleId>
              </a:tblPr>
              <a:tblGrid>
                <a:gridCol w="2114550"/>
                <a:gridCol w="2114550"/>
                <a:gridCol w="2114550"/>
                <a:gridCol w="2114550"/>
              </a:tblGrid>
              <a:tr h="370840">
                <a:tc>
                  <a:txBody>
                    <a:bodyPr/>
                    <a:lstStyle/>
                    <a:p>
                      <a:r>
                        <a:rPr lang="en-US" dirty="0" smtClean="0"/>
                        <a:t>Floor</a:t>
                      </a:r>
                      <a:r>
                        <a:rPr lang="en-US" baseline="0" dirty="0" smtClean="0"/>
                        <a:t> Dust Lead</a:t>
                      </a:r>
                      <a:endParaRPr lang="en-US" dirty="0"/>
                    </a:p>
                  </a:txBody>
                  <a:tcPr/>
                </a:tc>
                <a:tc>
                  <a:txBody>
                    <a:bodyPr/>
                    <a:lstStyle/>
                    <a:p>
                      <a:r>
                        <a:rPr lang="en-US" dirty="0" smtClean="0"/>
                        <a:t>% Children </a:t>
                      </a:r>
                    </a:p>
                    <a:p>
                      <a:r>
                        <a:rPr lang="en-US" dirty="0" smtClean="0"/>
                        <a:t>above 10  ug/dL</a:t>
                      </a:r>
                      <a:endParaRPr lang="en-US" dirty="0"/>
                    </a:p>
                  </a:txBody>
                  <a:tcPr/>
                </a:tc>
                <a:tc>
                  <a:txBody>
                    <a:bodyPr/>
                    <a:lstStyle/>
                    <a:p>
                      <a:r>
                        <a:rPr lang="en-US" dirty="0" smtClean="0"/>
                        <a:t>% Children</a:t>
                      </a:r>
                    </a:p>
                    <a:p>
                      <a:r>
                        <a:rPr lang="en-US" dirty="0" smtClean="0"/>
                        <a:t>above 5 ug/dL</a:t>
                      </a:r>
                      <a:endParaRPr lang="en-US" dirty="0"/>
                    </a:p>
                  </a:txBody>
                  <a:tcPr/>
                </a:tc>
                <a:tc>
                  <a:txBody>
                    <a:bodyPr/>
                    <a:lstStyle/>
                    <a:p>
                      <a:r>
                        <a:rPr lang="en-US" dirty="0" smtClean="0"/>
                        <a:t>%</a:t>
                      </a:r>
                      <a:r>
                        <a:rPr lang="en-US" baseline="0" dirty="0" smtClean="0"/>
                        <a:t> Homes </a:t>
                      </a:r>
                    </a:p>
                    <a:p>
                      <a:r>
                        <a:rPr lang="en-US" baseline="0" dirty="0" smtClean="0"/>
                        <a:t>Above dust lead</a:t>
                      </a:r>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&lt;5 ug/ft</a:t>
                      </a:r>
                      <a:r>
                        <a:rPr lang="en-US" baseline="30000" dirty="0" smtClean="0"/>
                        <a:t>2</a:t>
                      </a:r>
                      <a:r>
                        <a:rPr lang="en-US" dirty="0" smtClean="0"/>
                        <a:t> </a:t>
                      </a:r>
                    </a:p>
                    <a:p>
                      <a:r>
                        <a:rPr lang="en-US" dirty="0" smtClean="0"/>
                        <a:t>(Limit of Detection)</a:t>
                      </a:r>
                      <a:endParaRPr lang="en-US" dirty="0"/>
                    </a:p>
                  </a:txBody>
                  <a:tcPr/>
                </a:tc>
                <a:tc>
                  <a:txBody>
                    <a:bodyPr/>
                    <a:lstStyle/>
                    <a:p>
                      <a:r>
                        <a:rPr lang="en-US" dirty="0" smtClean="0"/>
                        <a:t>2.3</a:t>
                      </a:r>
                      <a:endParaRPr lang="en-US" dirty="0"/>
                    </a:p>
                  </a:txBody>
                  <a:tcPr/>
                </a:tc>
                <a:tc>
                  <a:txBody>
                    <a:bodyPr/>
                    <a:lstStyle/>
                    <a:p>
                      <a:r>
                        <a:rPr lang="en-US" dirty="0" smtClean="0"/>
                        <a:t>14</a:t>
                      </a:r>
                      <a:endParaRPr lang="en-US" dirty="0"/>
                    </a:p>
                  </a:txBody>
                  <a:tcPr/>
                </a:tc>
                <a:tc>
                  <a:txBody>
                    <a:bodyPr/>
                    <a:lstStyle/>
                    <a:p>
                      <a:r>
                        <a:rPr lang="en-US" dirty="0" smtClean="0"/>
                        <a:t>4.9</a:t>
                      </a:r>
                      <a:endParaRPr lang="en-US" dirty="0"/>
                    </a:p>
                  </a:txBody>
                  <a:tcPr/>
                </a:tc>
              </a:tr>
              <a:tr h="370840">
                <a:tc>
                  <a:txBody>
                    <a:bodyPr/>
                    <a:lstStyle/>
                    <a:p>
                      <a:r>
                        <a:rPr lang="en-US" dirty="0" smtClean="0"/>
                        <a:t>&lt;10 ug/ft</a:t>
                      </a:r>
                      <a:r>
                        <a:rPr lang="en-US" baseline="30000" dirty="0" smtClean="0"/>
                        <a:t>2 </a:t>
                      </a:r>
                      <a:endParaRPr lang="en-US" baseline="30000" dirty="0"/>
                    </a:p>
                  </a:txBody>
                  <a:tcPr/>
                </a:tc>
                <a:tc>
                  <a:txBody>
                    <a:bodyPr/>
                    <a:lstStyle/>
                    <a:p>
                      <a:r>
                        <a:rPr lang="en-US" dirty="0" smtClean="0"/>
                        <a:t>4</a:t>
                      </a:r>
                      <a:endParaRPr lang="en-US" dirty="0"/>
                    </a:p>
                  </a:txBody>
                  <a:tcPr/>
                </a:tc>
                <a:tc>
                  <a:txBody>
                    <a:bodyPr/>
                    <a:lstStyle/>
                    <a:p>
                      <a:r>
                        <a:rPr lang="en-US" dirty="0" smtClean="0"/>
                        <a:t>24</a:t>
                      </a:r>
                      <a:endParaRPr lang="en-US" dirty="0"/>
                    </a:p>
                  </a:txBody>
                  <a:tcPr/>
                </a:tc>
                <a:tc>
                  <a:txBody>
                    <a:bodyPr/>
                    <a:lstStyle/>
                    <a:p>
                      <a:r>
                        <a:rPr lang="en-US" dirty="0" smtClean="0"/>
                        <a:t>3</a:t>
                      </a:r>
                      <a:endParaRPr lang="en-US" dirty="0"/>
                    </a:p>
                  </a:txBody>
                  <a:tcPr/>
                </a:tc>
              </a:tr>
              <a:tr h="370840">
                <a:tc>
                  <a:txBody>
                    <a:bodyPr/>
                    <a:lstStyle/>
                    <a:p>
                      <a:r>
                        <a:rPr lang="en-US" dirty="0" smtClean="0"/>
                        <a:t>&lt;40 ug/ft</a:t>
                      </a:r>
                      <a:r>
                        <a:rPr lang="en-US" baseline="30000" dirty="0" smtClean="0"/>
                        <a:t>2 </a:t>
                      </a:r>
                    </a:p>
                    <a:p>
                      <a:r>
                        <a:rPr lang="en-US" dirty="0" smtClean="0"/>
                        <a:t>(current EPA Std)</a:t>
                      </a:r>
                      <a:endParaRPr lang="en-US" dirty="0"/>
                    </a:p>
                  </a:txBody>
                  <a:tcPr/>
                </a:tc>
                <a:tc>
                  <a:txBody>
                    <a:bodyPr/>
                    <a:lstStyle/>
                    <a:p>
                      <a:r>
                        <a:rPr lang="en-US" dirty="0" smtClean="0"/>
                        <a:t>11.5</a:t>
                      </a:r>
                      <a:endParaRPr lang="en-US" dirty="0"/>
                    </a:p>
                  </a:txBody>
                  <a:tcPr/>
                </a:tc>
                <a:tc>
                  <a:txBody>
                    <a:bodyPr/>
                    <a:lstStyle/>
                    <a:p>
                      <a:r>
                        <a:rPr lang="en-US" dirty="0" smtClean="0"/>
                        <a:t>51.8</a:t>
                      </a:r>
                      <a:endParaRPr lang="en-US" dirty="0"/>
                    </a:p>
                  </a:txBody>
                  <a:tcPr/>
                </a:tc>
                <a:tc>
                  <a:txBody>
                    <a:bodyPr/>
                    <a:lstStyle/>
                    <a:p>
                      <a:r>
                        <a:rPr lang="en-US" dirty="0" smtClean="0"/>
                        <a:t>0.4</a:t>
                      </a:r>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bl>
          </a:graphicData>
        </a:graphic>
      </p:graphicFrame>
      <p:sp>
        <p:nvSpPr>
          <p:cNvPr id="2" name="Title 1"/>
          <p:cNvSpPr>
            <a:spLocks noGrp="1"/>
          </p:cNvSpPr>
          <p:nvPr>
            <p:ph type="title"/>
          </p:nvPr>
        </p:nvSpPr>
        <p:spPr>
          <a:noFill/>
        </p:spPr>
        <p:txBody>
          <a:bodyPr/>
          <a:lstStyle/>
          <a:p>
            <a:endParaRPr lang="en-US" dirty="0"/>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50070"/>
            <a:ext cx="7707745" cy="624218"/>
          </a:xfrm>
        </p:spPr>
        <p:txBody>
          <a:bodyPr>
            <a:normAutofit fontScale="90000"/>
          </a:bodyPr>
          <a:lstStyle/>
          <a:p>
            <a:r>
              <a:rPr lang="en-US" b="1" dirty="0" smtClean="0"/>
              <a:t>Dust Lead Recommendations</a:t>
            </a:r>
            <a:endParaRPr lang="en-US" b="1" dirty="0"/>
          </a:p>
        </p:txBody>
      </p:sp>
      <p:sp>
        <p:nvSpPr>
          <p:cNvPr id="6" name="Subtitle 2"/>
          <p:cNvSpPr>
            <a:spLocks noGrp="1"/>
          </p:cNvSpPr>
          <p:nvPr>
            <p:ph type="subTitle" idx="1"/>
          </p:nvPr>
        </p:nvSpPr>
        <p:spPr>
          <a:xfrm>
            <a:off x="457200" y="2002055"/>
            <a:ext cx="8475044" cy="4668252"/>
          </a:xfrm>
        </p:spPr>
        <p:txBody>
          <a:bodyPr>
            <a:normAutofit/>
          </a:bodyPr>
          <a:lstStyle/>
          <a:p>
            <a:pPr algn="l">
              <a:buFont typeface="Arial" pitchFamily="34" charset="0"/>
              <a:buChar char="•"/>
            </a:pPr>
            <a:r>
              <a:rPr lang="en-US" sz="3000" dirty="0" smtClean="0"/>
              <a:t> </a:t>
            </a:r>
            <a:r>
              <a:rPr lang="en-US" sz="3000" dirty="0" smtClean="0">
                <a:solidFill>
                  <a:schemeClr val="tx1"/>
                </a:solidFill>
              </a:rPr>
              <a:t>EPA should act on the 2010 EPA Science Advisory</a:t>
            </a:r>
            <a:br>
              <a:rPr lang="en-US" sz="3000" dirty="0" smtClean="0">
                <a:solidFill>
                  <a:schemeClr val="tx1"/>
                </a:solidFill>
              </a:rPr>
            </a:br>
            <a:r>
              <a:rPr lang="en-US" sz="3000" dirty="0" smtClean="0">
                <a:solidFill>
                  <a:schemeClr val="tx1"/>
                </a:solidFill>
              </a:rPr>
              <a:t>  Board Report on residential lead dust</a:t>
            </a:r>
            <a:br>
              <a:rPr lang="en-US" sz="3000" dirty="0" smtClean="0">
                <a:solidFill>
                  <a:schemeClr val="tx1"/>
                </a:solidFill>
              </a:rPr>
            </a:br>
            <a:r>
              <a:rPr lang="en-US" sz="3000" dirty="0" smtClean="0">
                <a:solidFill>
                  <a:schemeClr val="tx1"/>
                </a:solidFill>
              </a:rPr>
              <a:t>  standards</a:t>
            </a:r>
            <a:endParaRPr lang="en-US" sz="3000" u="sng" dirty="0" smtClean="0">
              <a:solidFill>
                <a:schemeClr val="tx1"/>
              </a:solidFill>
            </a:endParaRPr>
          </a:p>
          <a:p>
            <a:pPr algn="l">
              <a:buFont typeface="Arial" pitchFamily="34" charset="0"/>
              <a:buChar char="•"/>
            </a:pPr>
            <a:r>
              <a:rPr lang="en-US" sz="2800" dirty="0" smtClean="0">
                <a:solidFill>
                  <a:schemeClr val="tx1"/>
                </a:solidFill>
              </a:rPr>
              <a:t> </a:t>
            </a:r>
            <a:r>
              <a:rPr lang="en-US" sz="3000" dirty="0" smtClean="0">
                <a:solidFill>
                  <a:schemeClr val="tx1"/>
                </a:solidFill>
              </a:rPr>
              <a:t>Parents, contractors, risk assessors and others</a:t>
            </a:r>
            <a:br>
              <a:rPr lang="en-US" sz="3000" dirty="0" smtClean="0">
                <a:solidFill>
                  <a:schemeClr val="tx1"/>
                </a:solidFill>
              </a:rPr>
            </a:br>
            <a:r>
              <a:rPr lang="en-US" sz="3000" dirty="0" smtClean="0">
                <a:solidFill>
                  <a:schemeClr val="tx1"/>
                </a:solidFill>
              </a:rPr>
              <a:t>  should keep Floor PbD &lt; 10 µg/ft</a:t>
            </a:r>
            <a:r>
              <a:rPr lang="en-US" sz="3000" baseline="30000" dirty="0" smtClean="0">
                <a:solidFill>
                  <a:schemeClr val="tx1"/>
                </a:solidFill>
              </a:rPr>
              <a:t>2</a:t>
            </a:r>
            <a:r>
              <a:rPr lang="en-US" sz="3000" dirty="0" smtClean="0">
                <a:solidFill>
                  <a:schemeClr val="tx1"/>
                </a:solidFill>
              </a:rPr>
              <a:t> and Sill PbD</a:t>
            </a:r>
            <a:br>
              <a:rPr lang="en-US" sz="3000" dirty="0" smtClean="0">
                <a:solidFill>
                  <a:schemeClr val="tx1"/>
                </a:solidFill>
              </a:rPr>
            </a:br>
            <a:r>
              <a:rPr lang="en-US" sz="3000" dirty="0" smtClean="0">
                <a:solidFill>
                  <a:schemeClr val="tx1"/>
                </a:solidFill>
              </a:rPr>
              <a:t>  &lt; 100 µg/ft</a:t>
            </a:r>
            <a:r>
              <a:rPr lang="en-US" sz="3000" baseline="30000" dirty="0" smtClean="0">
                <a:solidFill>
                  <a:schemeClr val="tx1"/>
                </a:solidFill>
              </a:rPr>
              <a:t>2</a:t>
            </a:r>
            <a:r>
              <a:rPr lang="en-US" sz="3000" dirty="0" smtClean="0">
                <a:solidFill>
                  <a:schemeClr val="tx1"/>
                </a:solidFill>
              </a:rPr>
              <a:t> as low as possible</a:t>
            </a:r>
          </a:p>
          <a:p>
            <a:pPr algn="l">
              <a:buFont typeface="Arial" pitchFamily="34" charset="0"/>
              <a:buChar char="•"/>
            </a:pPr>
            <a:r>
              <a:rPr lang="en-US" sz="3000" dirty="0" smtClean="0">
                <a:solidFill>
                  <a:schemeClr val="tx1"/>
                </a:solidFill>
              </a:rPr>
              <a:t> Local jurisdictions should consider adopting</a:t>
            </a:r>
            <a:br>
              <a:rPr lang="en-US" sz="3000" dirty="0" smtClean="0">
                <a:solidFill>
                  <a:schemeClr val="tx1"/>
                </a:solidFill>
              </a:rPr>
            </a:br>
            <a:r>
              <a:rPr lang="en-US" sz="3000" dirty="0" smtClean="0">
                <a:solidFill>
                  <a:schemeClr val="tx1"/>
                </a:solidFill>
              </a:rPr>
              <a:t>  these levels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2824" y="1176877"/>
            <a:ext cx="8686801" cy="1094685"/>
          </a:xfrm>
          <a:prstGeom prst="rect">
            <a:avLst/>
          </a:prstGeom>
        </p:spPr>
        <p:txBody>
          <a:bodyPr/>
          <a:lstStyle/>
          <a:p>
            <a:pPr lvl="0" algn="ctr">
              <a:spcBef>
                <a:spcPct val="0"/>
              </a:spcBef>
              <a:defRPr/>
            </a:pPr>
            <a:r>
              <a:rPr kumimoji="0" lang="en-US" sz="3000" b="1" i="0" u="none" strike="noStrike" kern="1200" cap="none" spc="0" normalizeH="0" baseline="0" noProof="0" dirty="0" smtClean="0">
                <a:ln>
                  <a:noFill/>
                </a:ln>
                <a:solidFill>
                  <a:srgbClr val="2467A6"/>
                </a:solidFill>
                <a:effectLst/>
                <a:uLnTx/>
                <a:uFillTx/>
                <a:latin typeface="Arial"/>
                <a:ea typeface="+mj-ea"/>
                <a:cs typeface="Arial"/>
              </a:rPr>
              <a:t>12</a:t>
            </a:r>
            <a:r>
              <a:rPr kumimoji="0" lang="en-US" sz="3000" b="1" i="0" u="none" strike="noStrike" kern="1200" cap="none" spc="0" normalizeH="0" noProof="0" dirty="0" smtClean="0">
                <a:ln>
                  <a:noFill/>
                </a:ln>
                <a:solidFill>
                  <a:srgbClr val="2467A6"/>
                </a:solidFill>
                <a:effectLst/>
                <a:uLnTx/>
                <a:uFillTx/>
                <a:latin typeface="Arial"/>
                <a:ea typeface="+mj-ea"/>
                <a:cs typeface="Arial"/>
              </a:rPr>
              <a:t> Year Study of Floor Dust Lead Levels with Lead-Safe Window Replacement </a:t>
            </a:r>
            <a:endParaRPr kumimoji="0" lang="en-US" sz="3000" b="1" i="0" u="none" strike="noStrike" kern="1200" cap="none" spc="0" normalizeH="0" baseline="0" noProof="0" dirty="0">
              <a:ln>
                <a:noFill/>
              </a:ln>
              <a:solidFill>
                <a:srgbClr val="2467A6"/>
              </a:solidFill>
              <a:effectLst/>
              <a:uLnTx/>
              <a:uFillTx/>
              <a:latin typeface="Arial" pitchFamily="34" charset="0"/>
              <a:ea typeface="+mj-ea"/>
              <a:cs typeface="Arial" pitchFamily="34" charset="0"/>
            </a:endParaRPr>
          </a:p>
        </p:txBody>
      </p:sp>
      <p:pic>
        <p:nvPicPr>
          <p:cNvPr id="5" name="Picture 2"/>
          <p:cNvPicPr>
            <a:picLocks noChangeAspect="1" noChangeArrowheads="1"/>
          </p:cNvPicPr>
          <p:nvPr/>
        </p:nvPicPr>
        <p:blipFill>
          <a:blip r:embed="rId3" cstate="print"/>
          <a:stretch>
            <a:fillRect/>
          </a:stretch>
        </p:blipFill>
        <p:spPr bwMode="auto">
          <a:xfrm>
            <a:off x="1603957" y="2040556"/>
            <a:ext cx="6009626" cy="45108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771" y="1154109"/>
            <a:ext cx="6795437" cy="1098205"/>
          </a:xfrm>
        </p:spPr>
        <p:txBody>
          <a:bodyPr>
            <a:normAutofit fontScale="90000"/>
          </a:bodyPr>
          <a:lstStyle/>
          <a:p>
            <a:pPr algn="ctr"/>
            <a:r>
              <a:rPr lang="en-US" b="1" dirty="0" smtClean="0"/>
              <a:t>Cost/Benefit Estimate</a:t>
            </a:r>
            <a:br>
              <a:rPr lang="en-US" b="1" dirty="0" smtClean="0"/>
            </a:br>
            <a:r>
              <a:rPr lang="en-US" b="1" dirty="0" smtClean="0"/>
              <a:t>(Gould, Env Health Persp 2009)</a:t>
            </a:r>
            <a:endParaRPr lang="en-US" b="1" dirty="0"/>
          </a:p>
        </p:txBody>
      </p:sp>
      <p:sp>
        <p:nvSpPr>
          <p:cNvPr id="6" name="Subtitle 2"/>
          <p:cNvSpPr>
            <a:spLocks noGrp="1"/>
          </p:cNvSpPr>
          <p:nvPr>
            <p:ph type="subTitle" idx="1"/>
          </p:nvPr>
        </p:nvSpPr>
        <p:spPr>
          <a:xfrm>
            <a:off x="308007" y="2233064"/>
            <a:ext cx="8633861" cy="3253340"/>
          </a:xfrm>
        </p:spPr>
        <p:txBody>
          <a:bodyPr>
            <a:normAutofit/>
          </a:bodyPr>
          <a:lstStyle/>
          <a:p>
            <a:r>
              <a:rPr lang="en-US" sz="2800" dirty="0" smtClean="0">
                <a:solidFill>
                  <a:schemeClr val="tx1"/>
                </a:solidFill>
              </a:rPr>
              <a:t>Each dollar invested in lead paint hazard control results in a return of $17-$221 or a net savings of $181-$269 billion (for each cohort of children &lt; 6; better than vaccines!)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u="sng" dirty="0" smtClean="0">
                <a:solidFill>
                  <a:schemeClr val="tx1"/>
                </a:solidFill>
              </a:rPr>
              <a:t>Includes:</a:t>
            </a:r>
            <a:r>
              <a:rPr lang="en-US" sz="2800" dirty="0" smtClean="0">
                <a:solidFill>
                  <a:schemeClr val="tx1"/>
                </a:solidFill>
              </a:rPr>
              <a:t> cost of lead hazard control, health care, </a:t>
            </a:r>
            <a:br>
              <a:rPr lang="en-US" sz="2800" dirty="0" smtClean="0">
                <a:solidFill>
                  <a:schemeClr val="tx1"/>
                </a:solidFill>
              </a:rPr>
            </a:br>
            <a:r>
              <a:rPr lang="en-US" sz="2800" dirty="0" smtClean="0">
                <a:solidFill>
                  <a:schemeClr val="tx1"/>
                </a:solidFill>
              </a:rPr>
              <a:t>lost lifetime earnings, tax revenue, special education, crime, and attention deficit hyperactivity disorder</a:t>
            </a:r>
          </a:p>
        </p:txBody>
      </p:sp>
      <p:pic>
        <p:nvPicPr>
          <p:cNvPr id="5" name="Picture 4"/>
          <p:cNvPicPr>
            <a:picLocks noChangeAspect="1" noChangeArrowheads="1"/>
          </p:cNvPicPr>
          <p:nvPr/>
        </p:nvPicPr>
        <p:blipFill>
          <a:blip r:embed="rId2" cstate="print"/>
          <a:stretch>
            <a:fillRect/>
          </a:stretch>
        </p:blipFill>
        <p:spPr>
          <a:xfrm>
            <a:off x="2199188" y="5516074"/>
            <a:ext cx="5157712" cy="1144607"/>
          </a:xfrm>
          <a:prstGeom prst="rect">
            <a:avLst/>
          </a:prstGeom>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CLEAR WIN 2015</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04587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420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decorating-vacation-property-for-profit.com/images/never-trust-the-color-on-the-paint-can-21221250.jpg"/>
          <p:cNvPicPr>
            <a:picLocks noChangeAspect="1" noChangeArrowheads="1"/>
          </p:cNvPicPr>
          <p:nvPr/>
        </p:nvPicPr>
        <p:blipFill>
          <a:blip r:embed="rId2"/>
          <a:srcRect/>
          <a:stretch>
            <a:fillRect/>
          </a:stretch>
        </p:blipFill>
        <p:spPr bwMode="auto">
          <a:xfrm>
            <a:off x="9525" y="556502"/>
            <a:ext cx="2318799" cy="2272423"/>
          </a:xfrm>
          <a:prstGeom prst="rect">
            <a:avLst/>
          </a:prstGeom>
          <a:noFill/>
        </p:spPr>
      </p:pic>
      <p:grpSp>
        <p:nvGrpSpPr>
          <p:cNvPr id="2" name="Group 5"/>
          <p:cNvGrpSpPr/>
          <p:nvPr/>
        </p:nvGrpSpPr>
        <p:grpSpPr>
          <a:xfrm>
            <a:off x="959000" y="2590799"/>
            <a:ext cx="8089750" cy="4164451"/>
            <a:chOff x="154712" y="2089720"/>
            <a:chExt cx="8915400" cy="4506913"/>
          </a:xfrm>
        </p:grpSpPr>
        <p:pic>
          <p:nvPicPr>
            <p:cNvPr id="4" name="Picture 3" descr="Lead Paint is Old The Sun Article"/>
            <p:cNvPicPr>
              <a:picLocks noChangeAspect="1" noChangeArrowheads="1"/>
            </p:cNvPicPr>
            <p:nvPr/>
          </p:nvPicPr>
          <p:blipFill>
            <a:blip r:embed="rId3" cstate="email"/>
            <a:srcRect/>
            <a:stretch>
              <a:fillRect/>
            </a:stretch>
          </p:blipFill>
          <p:spPr bwMode="auto">
            <a:xfrm>
              <a:off x="154712" y="2089720"/>
              <a:ext cx="8915400" cy="4506913"/>
            </a:xfrm>
            <a:prstGeom prst="rect">
              <a:avLst/>
            </a:prstGeom>
            <a:noFill/>
          </p:spPr>
        </p:pic>
        <p:sp>
          <p:nvSpPr>
            <p:cNvPr id="5" name="Oval 4"/>
            <p:cNvSpPr>
              <a:spLocks noChangeArrowheads="1"/>
            </p:cNvSpPr>
            <p:nvPr/>
          </p:nvSpPr>
          <p:spPr bwMode="auto">
            <a:xfrm>
              <a:off x="316348" y="2706267"/>
              <a:ext cx="6564743" cy="3717631"/>
            </a:xfrm>
            <a:prstGeom prst="ellipse">
              <a:avLst/>
            </a:prstGeom>
            <a:noFill/>
            <a:ln w="57150">
              <a:solidFill>
                <a:srgbClr val="FF0000"/>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797695"/>
            <a:ext cx="7707745" cy="624218"/>
          </a:xfrm>
        </p:spPr>
        <p:txBody>
          <a:bodyPr>
            <a:normAutofit fontScale="90000"/>
          </a:bodyPr>
          <a:lstStyle/>
          <a:p>
            <a:pPr algn="l"/>
            <a:r>
              <a:rPr lang="en-US" b="1" dirty="0" smtClean="0"/>
              <a:t>Conclusions</a:t>
            </a:r>
            <a:endParaRPr lang="en-US" b="1" dirty="0"/>
          </a:p>
        </p:txBody>
      </p:sp>
      <p:sp>
        <p:nvSpPr>
          <p:cNvPr id="6" name="Subtitle 2"/>
          <p:cNvSpPr>
            <a:spLocks noGrp="1"/>
          </p:cNvSpPr>
          <p:nvPr>
            <p:ph type="subTitle" idx="1"/>
          </p:nvPr>
        </p:nvSpPr>
        <p:spPr>
          <a:xfrm>
            <a:off x="457200" y="1421913"/>
            <a:ext cx="8475044" cy="5436087"/>
          </a:xfrm>
        </p:spPr>
        <p:txBody>
          <a:bodyPr>
            <a:normAutofit/>
          </a:bodyPr>
          <a:lstStyle/>
          <a:p>
            <a:pPr algn="l">
              <a:buFont typeface="Arial" pitchFamily="34" charset="0"/>
              <a:buChar char="•"/>
            </a:pPr>
            <a:r>
              <a:rPr lang="en-US" sz="3000" dirty="0" smtClean="0"/>
              <a:t> </a:t>
            </a:r>
            <a:r>
              <a:rPr lang="en-US" sz="3000" dirty="0" smtClean="0">
                <a:solidFill>
                  <a:schemeClr val="tx1"/>
                </a:solidFill>
              </a:rPr>
              <a:t>The spread of Global lead paint production must be stopped</a:t>
            </a:r>
          </a:p>
          <a:p>
            <a:pPr algn="l">
              <a:buFont typeface="Arial" pitchFamily="34" charset="0"/>
              <a:buChar char="•"/>
            </a:pPr>
            <a:r>
              <a:rPr lang="en-US" sz="3000" dirty="0" smtClean="0">
                <a:solidFill>
                  <a:schemeClr val="tx1"/>
                </a:solidFill>
              </a:rPr>
              <a:t>US companies are contributing to that problem</a:t>
            </a:r>
          </a:p>
          <a:p>
            <a:pPr algn="l">
              <a:buFont typeface="Arial" pitchFamily="34" charset="0"/>
              <a:buChar char="•"/>
            </a:pPr>
            <a:r>
              <a:rPr lang="en-US" sz="3000" dirty="0" smtClean="0">
                <a:solidFill>
                  <a:schemeClr val="tx1"/>
                </a:solidFill>
              </a:rPr>
              <a:t> More resources will be needed to provide lead</a:t>
            </a:r>
            <a:br>
              <a:rPr lang="en-US" sz="3000" dirty="0" smtClean="0">
                <a:solidFill>
                  <a:schemeClr val="tx1"/>
                </a:solidFill>
              </a:rPr>
            </a:br>
            <a:r>
              <a:rPr lang="en-US" sz="3000" dirty="0" smtClean="0">
                <a:solidFill>
                  <a:schemeClr val="tx1"/>
                </a:solidFill>
              </a:rPr>
              <a:t>  poisoning services to more children</a:t>
            </a:r>
          </a:p>
          <a:p>
            <a:pPr algn="l">
              <a:buFont typeface="Arial" pitchFamily="34" charset="0"/>
              <a:buChar char="•"/>
            </a:pPr>
            <a:r>
              <a:rPr lang="en-US" sz="3000" dirty="0" smtClean="0">
                <a:solidFill>
                  <a:schemeClr val="tx1"/>
                </a:solidFill>
              </a:rPr>
              <a:t> Congressional attacks on CDC and HUD lead programs must be countered.</a:t>
            </a:r>
          </a:p>
          <a:p>
            <a:pPr algn="l">
              <a:buFont typeface="Arial" pitchFamily="34" charset="0"/>
              <a:buChar char="•"/>
            </a:pPr>
            <a:r>
              <a:rPr lang="en-US" sz="3000" dirty="0" smtClean="0">
                <a:solidFill>
                  <a:schemeClr val="tx1"/>
                </a:solidFill>
              </a:rPr>
              <a:t> The goal of eliminating excessive exposures to</a:t>
            </a:r>
            <a:br>
              <a:rPr lang="en-US" sz="3000" dirty="0" smtClean="0">
                <a:solidFill>
                  <a:schemeClr val="tx1"/>
                </a:solidFill>
              </a:rPr>
            </a:br>
            <a:r>
              <a:rPr lang="en-US" sz="3000" dirty="0" smtClean="0">
                <a:solidFill>
                  <a:schemeClr val="tx1"/>
                </a:solidFill>
              </a:rPr>
              <a:t>  lead is long overdue.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797695"/>
            <a:ext cx="7707745" cy="624218"/>
          </a:xfrm>
        </p:spPr>
        <p:txBody>
          <a:bodyPr>
            <a:normAutofit fontScale="90000"/>
          </a:bodyPr>
          <a:lstStyle/>
          <a:p>
            <a:pPr algn="l"/>
            <a:r>
              <a:rPr lang="en-US" dirty="0" smtClean="0"/>
              <a:t>Conclusions</a:t>
            </a:r>
            <a:endParaRPr lang="en-US" dirty="0"/>
          </a:p>
        </p:txBody>
      </p:sp>
      <p:sp>
        <p:nvSpPr>
          <p:cNvPr id="6" name="Subtitle 2"/>
          <p:cNvSpPr>
            <a:spLocks noGrp="1"/>
          </p:cNvSpPr>
          <p:nvPr>
            <p:ph type="subTitle" idx="1"/>
          </p:nvPr>
        </p:nvSpPr>
        <p:spPr>
          <a:xfrm>
            <a:off x="457200" y="1421913"/>
            <a:ext cx="8475044" cy="5436087"/>
          </a:xfrm>
        </p:spPr>
        <p:txBody>
          <a:bodyPr>
            <a:normAutofit lnSpcReduction="10000"/>
          </a:bodyPr>
          <a:lstStyle/>
          <a:p>
            <a:pPr algn="l">
              <a:buFont typeface="Arial" pitchFamily="34" charset="0"/>
              <a:buChar char="•"/>
            </a:pPr>
            <a:r>
              <a:rPr lang="en-US" sz="3000" dirty="0" smtClean="0"/>
              <a:t> </a:t>
            </a:r>
            <a:r>
              <a:rPr lang="en-US" sz="3000" dirty="0" smtClean="0">
                <a:solidFill>
                  <a:schemeClr val="tx1"/>
                </a:solidFill>
              </a:rPr>
              <a:t>Clinicians should refer those with exposures above the reference value to risk assessors and others who are trained to locate and eliminate sources and pathways.</a:t>
            </a:r>
          </a:p>
          <a:p>
            <a:pPr algn="l">
              <a:buFont typeface="Arial" pitchFamily="34" charset="0"/>
              <a:buChar char="•"/>
            </a:pPr>
            <a:r>
              <a:rPr lang="en-US" sz="3000" dirty="0" smtClean="0">
                <a:solidFill>
                  <a:schemeClr val="tx1"/>
                </a:solidFill>
              </a:rPr>
              <a:t> Exposure control is assessed by comparison to environmental exposure limits, not blood lead level. Lead exposure limits for air, water, dust, and others should be updated.</a:t>
            </a:r>
          </a:p>
          <a:p>
            <a:pPr algn="l">
              <a:buFont typeface="Arial" pitchFamily="34" charset="0"/>
              <a:buChar char="•"/>
            </a:pPr>
            <a:r>
              <a:rPr lang="en-US" sz="3000" dirty="0" smtClean="0">
                <a:solidFill>
                  <a:schemeClr val="tx1"/>
                </a:solidFill>
              </a:rPr>
              <a:t> Public health, environmental, and allied fields should advocate for the resources needed to protect children</a:t>
            </a:r>
            <a:r>
              <a:rPr lang="en-US" sz="3000" smtClean="0">
                <a:solidFill>
                  <a:schemeClr val="tx1"/>
                </a:solidFill>
              </a:rPr>
              <a:t>. </a:t>
            </a:r>
            <a:endParaRPr lang="en-US" sz="3000" dirty="0" smtClean="0">
              <a:solidFill>
                <a:schemeClr val="tx1"/>
              </a:solidFill>
            </a:endParaRPr>
          </a:p>
          <a:p>
            <a:pPr algn="l">
              <a:buFont typeface="Arial" pitchFamily="34" charset="0"/>
              <a:buChar char="•"/>
            </a:pPr>
            <a:r>
              <a:rPr lang="en-US" sz="3000" dirty="0" smtClean="0">
                <a:solidFill>
                  <a:schemeClr val="tx1"/>
                </a:solidFill>
              </a:rPr>
              <a:t>AND ABOVE ALL……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encrypted-tbn2.google.com/images?q=tbn:ANd9GcTQY1d8TQpFhmZgqZXmfrtRSfEL67oCjT4Mfg14u9aXsRrl-_SFVw"/>
          <p:cNvPicPr>
            <a:picLocks noChangeAspect="1" noChangeArrowheads="1"/>
          </p:cNvPicPr>
          <p:nvPr/>
        </p:nvPicPr>
        <p:blipFill>
          <a:blip r:embed="rId2"/>
          <a:srcRect l="15691"/>
          <a:stretch>
            <a:fillRect/>
          </a:stretch>
        </p:blipFill>
        <p:spPr bwMode="auto">
          <a:xfrm>
            <a:off x="6161000" y="4401589"/>
            <a:ext cx="2937164" cy="2318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4" name="Picture 2" descr="http://3.bp.blogspot.com/-N_1O8ugMhSA/Ty9FcL--LhI/AAAAAAAAMUU/r2EeA7fva2o/s400/Dutch-Boys-Lead-Party-1923.jpg"/>
          <p:cNvPicPr>
            <a:picLocks noChangeAspect="1" noChangeArrowheads="1"/>
          </p:cNvPicPr>
          <p:nvPr/>
        </p:nvPicPr>
        <p:blipFill>
          <a:blip r:embed="rId3"/>
          <a:srcRect/>
          <a:stretch>
            <a:fillRect/>
          </a:stretch>
        </p:blipFill>
        <p:spPr bwMode="auto">
          <a:xfrm>
            <a:off x="67162" y="1303480"/>
            <a:ext cx="6239257" cy="5194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8" name="Picture 6" descr="http://blog.cashins.com/Portals/137863/images/LeadPaint2-resized-600.jpg"/>
          <p:cNvPicPr>
            <a:picLocks noChangeAspect="1" noChangeArrowheads="1"/>
          </p:cNvPicPr>
          <p:nvPr/>
        </p:nvPicPr>
        <p:blipFill>
          <a:blip r:embed="rId4"/>
          <a:srcRect/>
          <a:stretch>
            <a:fillRect/>
          </a:stretch>
        </p:blipFill>
        <p:spPr bwMode="auto">
          <a:xfrm>
            <a:off x="6380307" y="1377368"/>
            <a:ext cx="2680046" cy="2726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176860"/>
            <a:ext cx="7707745" cy="624218"/>
          </a:xfrm>
        </p:spPr>
        <p:txBody>
          <a:bodyPr>
            <a:normAutofit fontScale="90000"/>
          </a:bodyPr>
          <a:lstStyle/>
          <a:p>
            <a:r>
              <a:rPr lang="en-US" dirty="0" smtClean="0"/>
              <a:t>Reference Value vs. Reference Dose </a:t>
            </a:r>
            <a:endParaRPr lang="en-US" dirty="0"/>
          </a:p>
        </p:txBody>
      </p:sp>
      <p:sp>
        <p:nvSpPr>
          <p:cNvPr id="3" name="Subtitle 2"/>
          <p:cNvSpPr>
            <a:spLocks noGrp="1"/>
          </p:cNvSpPr>
          <p:nvPr>
            <p:ph type="subTitle" idx="1"/>
          </p:nvPr>
        </p:nvSpPr>
        <p:spPr>
          <a:xfrm>
            <a:off x="457200" y="1801091"/>
            <a:ext cx="8229600" cy="4821382"/>
          </a:xfrm>
        </p:spPr>
        <p:txBody>
          <a:bodyPr>
            <a:normAutofit/>
          </a:bodyPr>
          <a:lstStyle/>
          <a:p>
            <a:pPr algn="l">
              <a:buFont typeface="Arial" pitchFamily="34" charset="0"/>
              <a:buChar char="•"/>
            </a:pPr>
            <a:r>
              <a:rPr lang="en-US" sz="3000" i="1" dirty="0" smtClean="0">
                <a:solidFill>
                  <a:schemeClr val="tx1"/>
                </a:solidFill>
              </a:rPr>
              <a:t> </a:t>
            </a:r>
            <a:r>
              <a:rPr lang="en-US" sz="3000" dirty="0" smtClean="0">
                <a:solidFill>
                  <a:schemeClr val="tx1"/>
                </a:solidFill>
              </a:rPr>
              <a:t>The CDC lead reference value is the 97.5</a:t>
            </a:r>
            <a:r>
              <a:rPr lang="en-US" sz="3000" baseline="30000" dirty="0" smtClean="0">
                <a:solidFill>
                  <a:schemeClr val="tx1"/>
                </a:solidFill>
              </a:rPr>
              <a:t>th</a:t>
            </a:r>
            <a:br>
              <a:rPr lang="en-US" sz="3000" baseline="30000" dirty="0" smtClean="0">
                <a:solidFill>
                  <a:schemeClr val="tx1"/>
                </a:solidFill>
              </a:rPr>
            </a:br>
            <a:r>
              <a:rPr lang="en-US" sz="3000" dirty="0" smtClean="0">
                <a:solidFill>
                  <a:schemeClr val="tx1"/>
                </a:solidFill>
              </a:rPr>
              <a:t>  percentile of the blood lead distribution</a:t>
            </a:r>
          </a:p>
          <a:p>
            <a:pPr algn="l">
              <a:buFont typeface="Arial" pitchFamily="34" charset="0"/>
              <a:buChar char="•"/>
            </a:pPr>
            <a:r>
              <a:rPr lang="en-US" sz="3000" dirty="0" smtClean="0">
                <a:solidFill>
                  <a:schemeClr val="tx1"/>
                </a:solidFill>
              </a:rPr>
              <a:t> The EPA reference dose is an estimate</a:t>
            </a:r>
            <a:br>
              <a:rPr lang="en-US" sz="3000" dirty="0" smtClean="0">
                <a:solidFill>
                  <a:schemeClr val="tx1"/>
                </a:solidFill>
              </a:rPr>
            </a:br>
            <a:r>
              <a:rPr lang="en-US" sz="3000" dirty="0" smtClean="0">
                <a:solidFill>
                  <a:schemeClr val="tx1"/>
                </a:solidFill>
              </a:rPr>
              <a:t>  (including uncertainty) of a daily oral intake</a:t>
            </a:r>
            <a:br>
              <a:rPr lang="en-US" sz="3000" dirty="0" smtClean="0">
                <a:solidFill>
                  <a:schemeClr val="tx1"/>
                </a:solidFill>
              </a:rPr>
            </a:br>
            <a:r>
              <a:rPr lang="en-US" sz="3000" dirty="0" smtClean="0">
                <a:solidFill>
                  <a:schemeClr val="tx1"/>
                </a:solidFill>
              </a:rPr>
              <a:t>  that is likely to not result in adverse health</a:t>
            </a:r>
            <a:br>
              <a:rPr lang="en-US" sz="3000" dirty="0" smtClean="0">
                <a:solidFill>
                  <a:schemeClr val="tx1"/>
                </a:solidFill>
              </a:rPr>
            </a:br>
            <a:r>
              <a:rPr lang="en-US" sz="3000" dirty="0" smtClean="0">
                <a:solidFill>
                  <a:schemeClr val="tx1"/>
                </a:solidFill>
              </a:rPr>
              <a:t>  effects during a lifetime.</a:t>
            </a:r>
          </a:p>
          <a:p>
            <a:pPr algn="l">
              <a:buFont typeface="Arial" pitchFamily="34" charset="0"/>
              <a:buChar char="•"/>
            </a:pPr>
            <a:r>
              <a:rPr lang="en-US" sz="3000" dirty="0" smtClean="0">
                <a:solidFill>
                  <a:schemeClr val="tx1"/>
                </a:solidFill>
              </a:rPr>
              <a:t> Why did EPA never establish a reference</a:t>
            </a:r>
            <a:br>
              <a:rPr lang="en-US" sz="3000" dirty="0" smtClean="0">
                <a:solidFill>
                  <a:schemeClr val="tx1"/>
                </a:solidFill>
              </a:rPr>
            </a:br>
            <a:r>
              <a:rPr lang="en-US" sz="3000" dirty="0" smtClean="0">
                <a:solidFill>
                  <a:schemeClr val="tx1"/>
                </a:solidFill>
              </a:rPr>
              <a:t>  dose for lead?</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50070"/>
            <a:ext cx="7707745" cy="624218"/>
          </a:xfrm>
        </p:spPr>
        <p:txBody>
          <a:bodyPr>
            <a:normAutofit fontScale="90000"/>
          </a:bodyPr>
          <a:lstStyle/>
          <a:p>
            <a:r>
              <a:rPr lang="en-US" dirty="0" smtClean="0"/>
              <a:t>Contact Info</a:t>
            </a:r>
            <a:endParaRPr lang="en-US" dirty="0"/>
          </a:p>
        </p:txBody>
      </p:sp>
      <p:sp>
        <p:nvSpPr>
          <p:cNvPr id="6" name="Subtitle 2"/>
          <p:cNvSpPr>
            <a:spLocks noGrp="1"/>
          </p:cNvSpPr>
          <p:nvPr>
            <p:ph type="subTitle" idx="1"/>
          </p:nvPr>
        </p:nvSpPr>
        <p:spPr>
          <a:xfrm>
            <a:off x="457200" y="2002055"/>
            <a:ext cx="8475044" cy="4668252"/>
          </a:xfrm>
        </p:spPr>
        <p:txBody>
          <a:bodyPr>
            <a:normAutofit/>
          </a:bodyPr>
          <a:lstStyle/>
          <a:p>
            <a:pPr algn="l"/>
            <a:r>
              <a:rPr lang="en-US" sz="3000" dirty="0" smtClean="0">
                <a:solidFill>
                  <a:schemeClr val="tx1"/>
                </a:solidFill>
              </a:rPr>
              <a:t>David E. Jacobs, PhD, CIH</a:t>
            </a:r>
          </a:p>
          <a:p>
            <a:pPr algn="l">
              <a:buFont typeface="Arial" pitchFamily="34" charset="0"/>
              <a:buChar char="•"/>
            </a:pPr>
            <a:endParaRPr lang="en-US" sz="3000" dirty="0">
              <a:solidFill>
                <a:schemeClr val="tx1"/>
              </a:solidFill>
            </a:endParaRPr>
          </a:p>
          <a:p>
            <a:pPr algn="l"/>
            <a:r>
              <a:rPr lang="en-US" sz="3000" dirty="0" smtClean="0">
                <a:solidFill>
                  <a:schemeClr val="tx1"/>
                </a:solidFill>
              </a:rPr>
              <a:t> Email:  </a:t>
            </a:r>
            <a:r>
              <a:rPr lang="en-US" sz="3000" dirty="0" smtClean="0">
                <a:solidFill>
                  <a:schemeClr val="tx1"/>
                </a:solidFill>
                <a:hlinkClick r:id="rId2"/>
              </a:rPr>
              <a:t>djacobs@nchh.org</a:t>
            </a:r>
            <a:r>
              <a:rPr lang="en-US" sz="3000" dirty="0" smtClean="0">
                <a:solidFill>
                  <a:schemeClr val="tx1"/>
                </a:solidFill>
              </a:rPr>
              <a:t> </a:t>
            </a:r>
          </a:p>
          <a:p>
            <a:pPr algn="l"/>
            <a:r>
              <a:rPr lang="en-US" sz="3000" dirty="0" smtClean="0">
                <a:solidFill>
                  <a:schemeClr val="tx1"/>
                </a:solidFill>
                <a:hlinkClick r:id="rId3"/>
              </a:rPr>
              <a:t>www.nchh.org</a:t>
            </a:r>
            <a:endParaRPr lang="en-US" sz="3000" dirty="0" smtClean="0">
              <a:solidFill>
                <a:schemeClr val="tx1"/>
              </a:solidFill>
            </a:endParaRPr>
          </a:p>
          <a:p>
            <a:pPr algn="l"/>
            <a:r>
              <a:rPr lang="en-US" sz="3000" dirty="0" smtClean="0">
                <a:solidFill>
                  <a:schemeClr val="tx1"/>
                </a:solidFill>
              </a:rPr>
              <a:t> </a:t>
            </a:r>
          </a:p>
          <a:p>
            <a:pPr algn="l"/>
            <a:r>
              <a:rPr lang="en-US" sz="3000" dirty="0" smtClean="0">
                <a:solidFill>
                  <a:schemeClr val="tx1"/>
                </a:solidFill>
              </a:rPr>
              <a:t>Phone: 202-607-0938</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199" y="1176878"/>
            <a:ext cx="7430655" cy="624218"/>
          </a:xfrm>
          <a:prstGeom prst="rect">
            <a:avLst/>
          </a:prstGeom>
        </p:spPr>
        <p:txBody>
          <a:bodyPr/>
          <a:lstStyle/>
          <a:p>
            <a:pPr lvl="0">
              <a:spcBef>
                <a:spcPct val="0"/>
              </a:spcBef>
              <a:defRPr/>
            </a:pPr>
            <a:r>
              <a:rPr kumimoji="0" lang="en-US" sz="3200" b="1" i="0" u="none" strike="noStrike" kern="1200" cap="none" spc="0" normalizeH="0" baseline="0" noProof="0" dirty="0" smtClean="0">
                <a:ln>
                  <a:noFill/>
                </a:ln>
                <a:solidFill>
                  <a:srgbClr val="2467A6"/>
                </a:solidFill>
                <a:effectLst/>
                <a:uLnTx/>
                <a:uFillTx/>
                <a:latin typeface="Arial"/>
                <a:ea typeface="+mj-ea"/>
                <a:cs typeface="Arial"/>
              </a:rPr>
              <a:t>Recent NHANES Data</a:t>
            </a:r>
            <a:endParaRPr kumimoji="0" lang="en-US" sz="3200" b="1" i="0" u="none" strike="noStrike" kern="1200" cap="none" spc="0" normalizeH="0" baseline="0" noProof="0" dirty="0">
              <a:ln>
                <a:noFill/>
              </a:ln>
              <a:solidFill>
                <a:srgbClr val="2467A6"/>
              </a:solidFill>
              <a:effectLst/>
              <a:uLnTx/>
              <a:uFillTx/>
              <a:latin typeface="Arial" pitchFamily="34" charset="0"/>
              <a:ea typeface="+mj-ea"/>
              <a:cs typeface="Arial" pitchFamily="34" charset="0"/>
            </a:endParaRPr>
          </a:p>
        </p:txBody>
      </p:sp>
      <p:pic>
        <p:nvPicPr>
          <p:cNvPr id="6" name="Picture 2"/>
          <p:cNvPicPr>
            <a:picLocks noChangeAspect="1" noChangeArrowheads="1"/>
          </p:cNvPicPr>
          <p:nvPr/>
        </p:nvPicPr>
        <p:blipFill>
          <a:blip r:embed="rId2" cstate="print"/>
          <a:stretch>
            <a:fillRect/>
          </a:stretch>
        </p:blipFill>
        <p:spPr bwMode="auto">
          <a:xfrm>
            <a:off x="174336" y="2035117"/>
            <a:ext cx="8757228" cy="4244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7736" y="1395413"/>
            <a:ext cx="8991600" cy="5715000"/>
            <a:chOff x="152400" y="609600"/>
            <a:chExt cx="8991600" cy="5715000"/>
          </a:xfrm>
        </p:grpSpPr>
        <p:sp>
          <p:nvSpPr>
            <p:cNvPr id="7" name="Line 2"/>
            <p:cNvSpPr>
              <a:spLocks noChangeShapeType="1"/>
            </p:cNvSpPr>
            <p:nvPr/>
          </p:nvSpPr>
          <p:spPr bwMode="auto">
            <a:xfrm>
              <a:off x="685800" y="5562600"/>
              <a:ext cx="8243888" cy="47625"/>
            </a:xfrm>
            <a:prstGeom prst="line">
              <a:avLst/>
            </a:prstGeom>
            <a:noFill/>
            <a:ln w="12700">
              <a:solidFill>
                <a:schemeClr val="tx1"/>
              </a:solidFill>
              <a:round/>
              <a:headEnd/>
              <a:tailEnd/>
            </a:ln>
          </p:spPr>
          <p:txBody>
            <a:bodyPr wrap="none" anchor="ctr"/>
            <a:lstStyle/>
            <a:p>
              <a:endParaRPr lang="en-US"/>
            </a:p>
          </p:txBody>
        </p:sp>
        <p:sp>
          <p:nvSpPr>
            <p:cNvPr id="8" name="Line 3"/>
            <p:cNvSpPr>
              <a:spLocks noChangeShapeType="1"/>
            </p:cNvSpPr>
            <p:nvPr/>
          </p:nvSpPr>
          <p:spPr bwMode="auto">
            <a:xfrm flipV="1">
              <a:off x="1447800" y="5562600"/>
              <a:ext cx="0" cy="95250"/>
            </a:xfrm>
            <a:prstGeom prst="line">
              <a:avLst/>
            </a:prstGeom>
            <a:noFill/>
            <a:ln w="12700">
              <a:solidFill>
                <a:schemeClr val="tx1"/>
              </a:solidFill>
              <a:round/>
              <a:headEnd/>
              <a:tailEnd/>
            </a:ln>
          </p:spPr>
          <p:txBody>
            <a:bodyPr wrap="none" anchor="ctr"/>
            <a:lstStyle/>
            <a:p>
              <a:endParaRPr lang="en-US"/>
            </a:p>
          </p:txBody>
        </p:sp>
        <p:sp>
          <p:nvSpPr>
            <p:cNvPr id="9" name="Line 4"/>
            <p:cNvSpPr>
              <a:spLocks noChangeShapeType="1"/>
            </p:cNvSpPr>
            <p:nvPr/>
          </p:nvSpPr>
          <p:spPr bwMode="auto">
            <a:xfrm flipV="1">
              <a:off x="1905000" y="5562600"/>
              <a:ext cx="0" cy="95250"/>
            </a:xfrm>
            <a:prstGeom prst="line">
              <a:avLst/>
            </a:prstGeom>
            <a:noFill/>
            <a:ln w="12700">
              <a:solidFill>
                <a:schemeClr val="tx1"/>
              </a:solidFill>
              <a:round/>
              <a:headEnd/>
              <a:tailEnd/>
            </a:ln>
          </p:spPr>
          <p:txBody>
            <a:bodyPr wrap="none" anchor="ctr"/>
            <a:lstStyle/>
            <a:p>
              <a:endParaRPr lang="en-US"/>
            </a:p>
          </p:txBody>
        </p:sp>
        <p:sp>
          <p:nvSpPr>
            <p:cNvPr id="10" name="Line 5"/>
            <p:cNvSpPr>
              <a:spLocks noChangeShapeType="1"/>
            </p:cNvSpPr>
            <p:nvPr/>
          </p:nvSpPr>
          <p:spPr bwMode="auto">
            <a:xfrm flipV="1">
              <a:off x="2362200" y="5562600"/>
              <a:ext cx="0" cy="95250"/>
            </a:xfrm>
            <a:prstGeom prst="line">
              <a:avLst/>
            </a:prstGeom>
            <a:noFill/>
            <a:ln w="12700">
              <a:solidFill>
                <a:schemeClr val="tx1"/>
              </a:solidFill>
              <a:round/>
              <a:headEnd/>
              <a:tailEnd/>
            </a:ln>
          </p:spPr>
          <p:txBody>
            <a:bodyPr wrap="none" anchor="ctr"/>
            <a:lstStyle/>
            <a:p>
              <a:endParaRPr lang="en-US"/>
            </a:p>
          </p:txBody>
        </p:sp>
        <p:sp>
          <p:nvSpPr>
            <p:cNvPr id="11" name="Line 6"/>
            <p:cNvSpPr>
              <a:spLocks noChangeShapeType="1"/>
            </p:cNvSpPr>
            <p:nvPr/>
          </p:nvSpPr>
          <p:spPr bwMode="auto">
            <a:xfrm flipV="1">
              <a:off x="3657600" y="5562600"/>
              <a:ext cx="0" cy="95250"/>
            </a:xfrm>
            <a:prstGeom prst="line">
              <a:avLst/>
            </a:prstGeom>
            <a:noFill/>
            <a:ln w="12700">
              <a:solidFill>
                <a:schemeClr val="tx1"/>
              </a:solidFill>
              <a:round/>
              <a:headEnd/>
              <a:tailEnd/>
            </a:ln>
          </p:spPr>
          <p:txBody>
            <a:bodyPr wrap="none" anchor="ctr"/>
            <a:lstStyle/>
            <a:p>
              <a:endParaRPr lang="en-US"/>
            </a:p>
          </p:txBody>
        </p:sp>
        <p:sp>
          <p:nvSpPr>
            <p:cNvPr id="12" name="Line 7"/>
            <p:cNvSpPr>
              <a:spLocks noChangeShapeType="1"/>
            </p:cNvSpPr>
            <p:nvPr/>
          </p:nvSpPr>
          <p:spPr bwMode="auto">
            <a:xfrm flipV="1">
              <a:off x="3657600" y="5562600"/>
              <a:ext cx="0" cy="95250"/>
            </a:xfrm>
            <a:prstGeom prst="line">
              <a:avLst/>
            </a:prstGeom>
            <a:noFill/>
            <a:ln w="12700">
              <a:solidFill>
                <a:schemeClr val="tx1"/>
              </a:solidFill>
              <a:round/>
              <a:headEnd/>
              <a:tailEnd/>
            </a:ln>
          </p:spPr>
          <p:txBody>
            <a:bodyPr wrap="none" anchor="ctr"/>
            <a:lstStyle/>
            <a:p>
              <a:endParaRPr lang="en-US"/>
            </a:p>
          </p:txBody>
        </p:sp>
        <p:sp>
          <p:nvSpPr>
            <p:cNvPr id="13" name="Rectangle 8"/>
            <p:cNvSpPr>
              <a:spLocks noChangeArrowheads="1"/>
            </p:cNvSpPr>
            <p:nvPr/>
          </p:nvSpPr>
          <p:spPr bwMode="auto">
            <a:xfrm>
              <a:off x="1219200" y="5715000"/>
              <a:ext cx="574675" cy="304800"/>
            </a:xfrm>
            <a:prstGeom prst="rect">
              <a:avLst/>
            </a:prstGeom>
            <a:noFill/>
            <a:ln w="12700">
              <a:noFill/>
              <a:miter lim="800000"/>
              <a:headEnd/>
              <a:tailEnd/>
            </a:ln>
          </p:spPr>
          <p:txBody>
            <a:bodyPr lIns="90488" tIns="44450" rIns="90488" bIns="44450">
              <a:spAutoFit/>
            </a:bodyPr>
            <a:lstStyle/>
            <a:p>
              <a:pPr eaLnBrk="0" hangingPunct="0"/>
              <a:r>
                <a:rPr lang="en-US" sz="1400">
                  <a:solidFill>
                    <a:srgbClr val="FFFF99"/>
                  </a:solidFill>
                  <a:latin typeface="Arial" charset="0"/>
                </a:rPr>
                <a:t>‘</a:t>
              </a:r>
              <a:r>
                <a:rPr lang="en-US" sz="1400">
                  <a:solidFill>
                    <a:srgbClr val="04617B"/>
                  </a:solidFill>
                  <a:latin typeface="Arial" charset="0"/>
                </a:rPr>
                <a:t>76</a:t>
              </a:r>
            </a:p>
          </p:txBody>
        </p:sp>
        <p:sp>
          <p:nvSpPr>
            <p:cNvPr id="14" name="Rectangle 9"/>
            <p:cNvSpPr>
              <a:spLocks noChangeArrowheads="1"/>
            </p:cNvSpPr>
            <p:nvPr/>
          </p:nvSpPr>
          <p:spPr bwMode="auto">
            <a:xfrm>
              <a:off x="2133600" y="5715000"/>
              <a:ext cx="457200" cy="304800"/>
            </a:xfrm>
            <a:prstGeom prst="rect">
              <a:avLst/>
            </a:prstGeom>
            <a:noFill/>
            <a:ln w="12700">
              <a:noFill/>
              <a:miter lim="800000"/>
              <a:headEnd/>
              <a:tailEnd/>
            </a:ln>
          </p:spPr>
          <p:txBody>
            <a:bodyPr lIns="90488" tIns="44450" rIns="90488" bIns="44450">
              <a:spAutoFit/>
            </a:bodyPr>
            <a:lstStyle/>
            <a:p>
              <a:pPr eaLnBrk="0" hangingPunct="0"/>
              <a:r>
                <a:rPr lang="en-US" sz="1400">
                  <a:solidFill>
                    <a:srgbClr val="04617B"/>
                  </a:solidFill>
                  <a:latin typeface="Arial" charset="0"/>
                </a:rPr>
                <a:t>‘80</a:t>
              </a:r>
            </a:p>
          </p:txBody>
        </p:sp>
        <p:sp>
          <p:nvSpPr>
            <p:cNvPr id="15" name="Rectangle 10"/>
            <p:cNvSpPr>
              <a:spLocks noChangeArrowheads="1"/>
            </p:cNvSpPr>
            <p:nvPr/>
          </p:nvSpPr>
          <p:spPr bwMode="auto">
            <a:xfrm>
              <a:off x="2590800" y="5715000"/>
              <a:ext cx="457200" cy="304800"/>
            </a:xfrm>
            <a:prstGeom prst="rect">
              <a:avLst/>
            </a:prstGeom>
            <a:noFill/>
            <a:ln w="12700">
              <a:noFill/>
              <a:miter lim="800000"/>
              <a:headEnd/>
              <a:tailEnd/>
            </a:ln>
          </p:spPr>
          <p:txBody>
            <a:bodyPr lIns="90488" tIns="44450" rIns="90488" bIns="44450">
              <a:spAutoFit/>
            </a:bodyPr>
            <a:lstStyle/>
            <a:p>
              <a:pPr eaLnBrk="0" hangingPunct="0"/>
              <a:r>
                <a:rPr lang="en-US" sz="1400">
                  <a:solidFill>
                    <a:srgbClr val="04617B"/>
                  </a:solidFill>
                  <a:latin typeface="Arial" charset="0"/>
                </a:rPr>
                <a:t>‘82</a:t>
              </a:r>
            </a:p>
          </p:txBody>
        </p:sp>
        <p:sp>
          <p:nvSpPr>
            <p:cNvPr id="16" name="Rectangle 11"/>
            <p:cNvSpPr>
              <a:spLocks noChangeArrowheads="1"/>
            </p:cNvSpPr>
            <p:nvPr/>
          </p:nvSpPr>
          <p:spPr bwMode="auto">
            <a:xfrm>
              <a:off x="3124200" y="5715000"/>
              <a:ext cx="457200" cy="304800"/>
            </a:xfrm>
            <a:prstGeom prst="rect">
              <a:avLst/>
            </a:prstGeom>
            <a:noFill/>
            <a:ln w="12700">
              <a:noFill/>
              <a:miter lim="800000"/>
              <a:headEnd/>
              <a:tailEnd/>
            </a:ln>
          </p:spPr>
          <p:txBody>
            <a:bodyPr lIns="90488" tIns="44450" rIns="90488" bIns="44450">
              <a:spAutoFit/>
            </a:bodyPr>
            <a:lstStyle/>
            <a:p>
              <a:pPr eaLnBrk="0" hangingPunct="0"/>
              <a:r>
                <a:rPr lang="en-US" sz="1400">
                  <a:solidFill>
                    <a:srgbClr val="04617B"/>
                  </a:solidFill>
                  <a:latin typeface="Arial" charset="0"/>
                </a:rPr>
                <a:t>‘84</a:t>
              </a:r>
            </a:p>
          </p:txBody>
        </p:sp>
        <p:sp>
          <p:nvSpPr>
            <p:cNvPr id="17" name="Rectangle 12"/>
            <p:cNvSpPr>
              <a:spLocks noChangeArrowheads="1"/>
            </p:cNvSpPr>
            <p:nvPr/>
          </p:nvSpPr>
          <p:spPr bwMode="auto">
            <a:xfrm>
              <a:off x="3429000" y="5715000"/>
              <a:ext cx="457200" cy="304800"/>
            </a:xfrm>
            <a:prstGeom prst="rect">
              <a:avLst/>
            </a:prstGeom>
            <a:noFill/>
            <a:ln w="12700">
              <a:noFill/>
              <a:miter lim="800000"/>
              <a:headEnd/>
              <a:tailEnd/>
            </a:ln>
          </p:spPr>
          <p:txBody>
            <a:bodyPr lIns="90488" tIns="44450" rIns="90488" bIns="44450">
              <a:spAutoFit/>
            </a:bodyPr>
            <a:lstStyle/>
            <a:p>
              <a:pPr eaLnBrk="0" hangingPunct="0"/>
              <a:r>
                <a:rPr lang="en-US" sz="1400">
                  <a:solidFill>
                    <a:srgbClr val="04617B"/>
                  </a:solidFill>
                  <a:latin typeface="Arial" charset="0"/>
                </a:rPr>
                <a:t>‘86</a:t>
              </a:r>
            </a:p>
          </p:txBody>
        </p:sp>
        <p:sp>
          <p:nvSpPr>
            <p:cNvPr id="18" name="Rectangle 13"/>
            <p:cNvSpPr>
              <a:spLocks noChangeArrowheads="1"/>
            </p:cNvSpPr>
            <p:nvPr/>
          </p:nvSpPr>
          <p:spPr bwMode="auto">
            <a:xfrm>
              <a:off x="40386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‘88</a:t>
              </a:r>
            </a:p>
          </p:txBody>
        </p:sp>
        <p:sp>
          <p:nvSpPr>
            <p:cNvPr id="19" name="Rectangle 14"/>
            <p:cNvSpPr>
              <a:spLocks noChangeArrowheads="1"/>
            </p:cNvSpPr>
            <p:nvPr/>
          </p:nvSpPr>
          <p:spPr bwMode="auto">
            <a:xfrm>
              <a:off x="45720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‘90</a:t>
              </a:r>
            </a:p>
          </p:txBody>
        </p:sp>
        <p:sp>
          <p:nvSpPr>
            <p:cNvPr id="20" name="Line 15"/>
            <p:cNvSpPr>
              <a:spLocks noChangeShapeType="1"/>
            </p:cNvSpPr>
            <p:nvPr/>
          </p:nvSpPr>
          <p:spPr bwMode="auto">
            <a:xfrm flipV="1">
              <a:off x="5257800" y="5486400"/>
              <a:ext cx="0" cy="93663"/>
            </a:xfrm>
            <a:prstGeom prst="line">
              <a:avLst/>
            </a:prstGeom>
            <a:noFill/>
            <a:ln w="12700">
              <a:solidFill>
                <a:schemeClr val="tx1"/>
              </a:solidFill>
              <a:round/>
              <a:headEnd/>
              <a:tailEnd/>
            </a:ln>
          </p:spPr>
          <p:txBody>
            <a:bodyPr wrap="none" anchor="ctr"/>
            <a:lstStyle/>
            <a:p>
              <a:endParaRPr lang="en-US"/>
            </a:p>
          </p:txBody>
        </p:sp>
        <p:sp>
          <p:nvSpPr>
            <p:cNvPr id="21" name="Line 16"/>
            <p:cNvSpPr>
              <a:spLocks noChangeShapeType="1"/>
            </p:cNvSpPr>
            <p:nvPr/>
          </p:nvSpPr>
          <p:spPr bwMode="auto">
            <a:xfrm flipV="1">
              <a:off x="2819400" y="5562600"/>
              <a:ext cx="0" cy="95250"/>
            </a:xfrm>
            <a:prstGeom prst="line">
              <a:avLst/>
            </a:prstGeom>
            <a:noFill/>
            <a:ln w="12700">
              <a:solidFill>
                <a:schemeClr val="tx1"/>
              </a:solidFill>
              <a:round/>
              <a:headEnd/>
              <a:tailEnd/>
            </a:ln>
          </p:spPr>
          <p:txBody>
            <a:bodyPr wrap="none" anchor="ctr"/>
            <a:lstStyle/>
            <a:p>
              <a:endParaRPr lang="en-US"/>
            </a:p>
          </p:txBody>
        </p:sp>
        <p:sp>
          <p:nvSpPr>
            <p:cNvPr id="22" name="Line 17"/>
            <p:cNvSpPr>
              <a:spLocks noChangeShapeType="1"/>
            </p:cNvSpPr>
            <p:nvPr/>
          </p:nvSpPr>
          <p:spPr bwMode="auto">
            <a:xfrm flipV="1">
              <a:off x="3352800" y="5562600"/>
              <a:ext cx="0" cy="93663"/>
            </a:xfrm>
            <a:prstGeom prst="line">
              <a:avLst/>
            </a:prstGeom>
            <a:noFill/>
            <a:ln w="12700">
              <a:solidFill>
                <a:schemeClr val="tx1"/>
              </a:solidFill>
              <a:round/>
              <a:headEnd/>
              <a:tailEnd/>
            </a:ln>
          </p:spPr>
          <p:txBody>
            <a:bodyPr wrap="none" anchor="ctr"/>
            <a:lstStyle/>
            <a:p>
              <a:endParaRPr lang="en-US"/>
            </a:p>
          </p:txBody>
        </p:sp>
        <p:sp>
          <p:nvSpPr>
            <p:cNvPr id="23" name="Line 18"/>
            <p:cNvSpPr>
              <a:spLocks noChangeShapeType="1"/>
            </p:cNvSpPr>
            <p:nvPr/>
          </p:nvSpPr>
          <p:spPr bwMode="auto">
            <a:xfrm flipV="1">
              <a:off x="4267200" y="5562600"/>
              <a:ext cx="0" cy="93663"/>
            </a:xfrm>
            <a:prstGeom prst="line">
              <a:avLst/>
            </a:prstGeom>
            <a:noFill/>
            <a:ln w="12700">
              <a:solidFill>
                <a:schemeClr val="tx1"/>
              </a:solidFill>
              <a:round/>
              <a:headEnd/>
              <a:tailEnd/>
            </a:ln>
          </p:spPr>
          <p:txBody>
            <a:bodyPr wrap="none" anchor="ctr"/>
            <a:lstStyle/>
            <a:p>
              <a:endParaRPr lang="en-US"/>
            </a:p>
          </p:txBody>
        </p:sp>
        <p:sp>
          <p:nvSpPr>
            <p:cNvPr id="24" name="Line 19"/>
            <p:cNvSpPr>
              <a:spLocks noChangeShapeType="1"/>
            </p:cNvSpPr>
            <p:nvPr/>
          </p:nvSpPr>
          <p:spPr bwMode="auto">
            <a:xfrm flipV="1">
              <a:off x="7162800" y="5638800"/>
              <a:ext cx="0" cy="93663"/>
            </a:xfrm>
            <a:prstGeom prst="line">
              <a:avLst/>
            </a:prstGeom>
            <a:noFill/>
            <a:ln w="12700">
              <a:solidFill>
                <a:schemeClr val="tx1"/>
              </a:solidFill>
              <a:round/>
              <a:headEnd/>
              <a:tailEnd/>
            </a:ln>
          </p:spPr>
          <p:txBody>
            <a:bodyPr wrap="none" anchor="ctr"/>
            <a:lstStyle/>
            <a:p>
              <a:endParaRPr lang="en-US"/>
            </a:p>
          </p:txBody>
        </p:sp>
        <p:sp>
          <p:nvSpPr>
            <p:cNvPr id="25" name="Line 20"/>
            <p:cNvSpPr>
              <a:spLocks noChangeShapeType="1"/>
            </p:cNvSpPr>
            <p:nvPr/>
          </p:nvSpPr>
          <p:spPr bwMode="auto">
            <a:xfrm flipV="1">
              <a:off x="7696200" y="5638800"/>
              <a:ext cx="0" cy="93663"/>
            </a:xfrm>
            <a:prstGeom prst="line">
              <a:avLst/>
            </a:prstGeom>
            <a:noFill/>
            <a:ln w="12700">
              <a:solidFill>
                <a:schemeClr val="tx1"/>
              </a:solidFill>
              <a:round/>
              <a:headEnd/>
              <a:tailEnd/>
            </a:ln>
          </p:spPr>
          <p:txBody>
            <a:bodyPr wrap="none" anchor="ctr"/>
            <a:lstStyle/>
            <a:p>
              <a:endParaRPr lang="en-US"/>
            </a:p>
          </p:txBody>
        </p:sp>
        <p:sp>
          <p:nvSpPr>
            <p:cNvPr id="26" name="Rectangle 21"/>
            <p:cNvSpPr>
              <a:spLocks noChangeArrowheads="1"/>
            </p:cNvSpPr>
            <p:nvPr/>
          </p:nvSpPr>
          <p:spPr bwMode="auto">
            <a:xfrm>
              <a:off x="50292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‘92</a:t>
              </a:r>
            </a:p>
          </p:txBody>
        </p:sp>
        <p:sp>
          <p:nvSpPr>
            <p:cNvPr id="27" name="Rectangle 22"/>
            <p:cNvSpPr>
              <a:spLocks noChangeArrowheads="1"/>
            </p:cNvSpPr>
            <p:nvPr/>
          </p:nvSpPr>
          <p:spPr bwMode="auto">
            <a:xfrm>
              <a:off x="54864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‘94</a:t>
              </a:r>
            </a:p>
          </p:txBody>
        </p:sp>
        <p:sp>
          <p:nvSpPr>
            <p:cNvPr id="28" name="Rectangle 23"/>
            <p:cNvSpPr>
              <a:spLocks noChangeArrowheads="1"/>
            </p:cNvSpPr>
            <p:nvPr/>
          </p:nvSpPr>
          <p:spPr bwMode="auto">
            <a:xfrm>
              <a:off x="59436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‘96</a:t>
              </a:r>
            </a:p>
          </p:txBody>
        </p:sp>
        <p:sp>
          <p:nvSpPr>
            <p:cNvPr id="29" name="Rectangle 24"/>
            <p:cNvSpPr>
              <a:spLocks noChangeArrowheads="1"/>
            </p:cNvSpPr>
            <p:nvPr/>
          </p:nvSpPr>
          <p:spPr bwMode="auto">
            <a:xfrm>
              <a:off x="64770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‘98</a:t>
              </a:r>
            </a:p>
          </p:txBody>
        </p:sp>
        <p:sp>
          <p:nvSpPr>
            <p:cNvPr id="30" name="Line 26"/>
            <p:cNvSpPr>
              <a:spLocks noChangeShapeType="1"/>
            </p:cNvSpPr>
            <p:nvPr/>
          </p:nvSpPr>
          <p:spPr bwMode="auto">
            <a:xfrm flipV="1">
              <a:off x="823913" y="5591175"/>
              <a:ext cx="0" cy="95250"/>
            </a:xfrm>
            <a:prstGeom prst="line">
              <a:avLst/>
            </a:prstGeom>
            <a:noFill/>
            <a:ln w="12700">
              <a:noFill/>
              <a:round/>
              <a:headEnd/>
              <a:tailEnd/>
            </a:ln>
          </p:spPr>
          <p:txBody>
            <a:bodyPr wrap="none" anchor="ctr"/>
            <a:lstStyle/>
            <a:p>
              <a:endParaRPr lang="en-US"/>
            </a:p>
          </p:txBody>
        </p:sp>
        <p:sp>
          <p:nvSpPr>
            <p:cNvPr id="31" name="Line 27"/>
            <p:cNvSpPr>
              <a:spLocks noChangeShapeType="1"/>
            </p:cNvSpPr>
            <p:nvPr/>
          </p:nvSpPr>
          <p:spPr bwMode="auto">
            <a:xfrm flipV="1">
              <a:off x="1273175" y="5594350"/>
              <a:ext cx="0" cy="95250"/>
            </a:xfrm>
            <a:prstGeom prst="line">
              <a:avLst/>
            </a:prstGeom>
            <a:noFill/>
            <a:ln w="12700">
              <a:noFill/>
              <a:round/>
              <a:headEnd/>
              <a:tailEnd/>
            </a:ln>
          </p:spPr>
          <p:txBody>
            <a:bodyPr wrap="none" anchor="ctr"/>
            <a:lstStyle/>
            <a:p>
              <a:endParaRPr lang="en-US"/>
            </a:p>
          </p:txBody>
        </p:sp>
        <p:sp>
          <p:nvSpPr>
            <p:cNvPr id="32" name="Rectangle 28"/>
            <p:cNvSpPr>
              <a:spLocks noChangeArrowheads="1"/>
            </p:cNvSpPr>
            <p:nvPr/>
          </p:nvSpPr>
          <p:spPr bwMode="auto">
            <a:xfrm>
              <a:off x="4572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‘72</a:t>
              </a:r>
            </a:p>
          </p:txBody>
        </p:sp>
        <p:sp>
          <p:nvSpPr>
            <p:cNvPr id="33" name="Line 29"/>
            <p:cNvSpPr>
              <a:spLocks noChangeShapeType="1"/>
            </p:cNvSpPr>
            <p:nvPr/>
          </p:nvSpPr>
          <p:spPr bwMode="auto">
            <a:xfrm flipV="1">
              <a:off x="823913" y="1357313"/>
              <a:ext cx="0" cy="3776662"/>
            </a:xfrm>
            <a:prstGeom prst="line">
              <a:avLst/>
            </a:prstGeom>
            <a:noFill/>
            <a:ln w="12700">
              <a:noFill/>
              <a:round/>
              <a:headEnd/>
              <a:tailEnd/>
            </a:ln>
          </p:spPr>
          <p:txBody>
            <a:bodyPr wrap="none" anchor="ctr"/>
            <a:lstStyle/>
            <a:p>
              <a:endParaRPr lang="en-US"/>
            </a:p>
          </p:txBody>
        </p:sp>
        <p:sp>
          <p:nvSpPr>
            <p:cNvPr id="34" name="Line 30"/>
            <p:cNvSpPr>
              <a:spLocks noChangeShapeType="1"/>
            </p:cNvSpPr>
            <p:nvPr/>
          </p:nvSpPr>
          <p:spPr bwMode="auto">
            <a:xfrm flipV="1">
              <a:off x="685800" y="1295400"/>
              <a:ext cx="0" cy="4252913"/>
            </a:xfrm>
            <a:prstGeom prst="line">
              <a:avLst/>
            </a:prstGeom>
            <a:noFill/>
            <a:ln w="12700">
              <a:solidFill>
                <a:schemeClr val="tx1"/>
              </a:solidFill>
              <a:round/>
              <a:headEnd/>
              <a:tailEnd/>
            </a:ln>
          </p:spPr>
          <p:txBody>
            <a:bodyPr wrap="none" anchor="ctr"/>
            <a:lstStyle/>
            <a:p>
              <a:endParaRPr lang="en-US"/>
            </a:p>
          </p:txBody>
        </p:sp>
        <p:sp>
          <p:nvSpPr>
            <p:cNvPr id="35" name="Line 31"/>
            <p:cNvSpPr>
              <a:spLocks noChangeShapeType="1"/>
            </p:cNvSpPr>
            <p:nvPr/>
          </p:nvSpPr>
          <p:spPr bwMode="auto">
            <a:xfrm flipH="1">
              <a:off x="838200" y="5562600"/>
              <a:ext cx="90488" cy="0"/>
            </a:xfrm>
            <a:prstGeom prst="line">
              <a:avLst/>
            </a:prstGeom>
            <a:noFill/>
            <a:ln w="12700">
              <a:noFill/>
              <a:round/>
              <a:headEnd/>
              <a:tailEnd/>
            </a:ln>
          </p:spPr>
          <p:txBody>
            <a:bodyPr wrap="none" anchor="ctr"/>
            <a:lstStyle/>
            <a:p>
              <a:endParaRPr lang="en-US"/>
            </a:p>
          </p:txBody>
        </p:sp>
        <p:sp>
          <p:nvSpPr>
            <p:cNvPr id="36" name="Line 32"/>
            <p:cNvSpPr>
              <a:spLocks noChangeShapeType="1"/>
            </p:cNvSpPr>
            <p:nvPr/>
          </p:nvSpPr>
          <p:spPr bwMode="auto">
            <a:xfrm flipH="1">
              <a:off x="736600" y="5124450"/>
              <a:ext cx="92075" cy="0"/>
            </a:xfrm>
            <a:prstGeom prst="line">
              <a:avLst/>
            </a:prstGeom>
            <a:noFill/>
            <a:ln w="12700">
              <a:noFill/>
              <a:round/>
              <a:headEnd/>
              <a:tailEnd/>
            </a:ln>
          </p:spPr>
          <p:txBody>
            <a:bodyPr wrap="none" anchor="ctr"/>
            <a:lstStyle/>
            <a:p>
              <a:endParaRPr lang="en-US"/>
            </a:p>
          </p:txBody>
        </p:sp>
        <p:sp>
          <p:nvSpPr>
            <p:cNvPr id="37" name="Line 33"/>
            <p:cNvSpPr>
              <a:spLocks noChangeShapeType="1"/>
            </p:cNvSpPr>
            <p:nvPr/>
          </p:nvSpPr>
          <p:spPr bwMode="auto">
            <a:xfrm flipH="1">
              <a:off x="736600" y="4186238"/>
              <a:ext cx="92075" cy="0"/>
            </a:xfrm>
            <a:prstGeom prst="line">
              <a:avLst/>
            </a:prstGeom>
            <a:noFill/>
            <a:ln w="12700">
              <a:noFill/>
              <a:round/>
              <a:headEnd/>
              <a:tailEnd/>
            </a:ln>
          </p:spPr>
          <p:txBody>
            <a:bodyPr wrap="none" anchor="ctr"/>
            <a:lstStyle/>
            <a:p>
              <a:endParaRPr lang="en-US"/>
            </a:p>
          </p:txBody>
        </p:sp>
        <p:sp>
          <p:nvSpPr>
            <p:cNvPr id="38" name="Line 34"/>
            <p:cNvSpPr>
              <a:spLocks noChangeShapeType="1"/>
            </p:cNvSpPr>
            <p:nvPr/>
          </p:nvSpPr>
          <p:spPr bwMode="auto">
            <a:xfrm flipH="1">
              <a:off x="736600" y="3714750"/>
              <a:ext cx="92075" cy="0"/>
            </a:xfrm>
            <a:prstGeom prst="line">
              <a:avLst/>
            </a:prstGeom>
            <a:noFill/>
            <a:ln w="12700">
              <a:noFill/>
              <a:round/>
              <a:headEnd/>
              <a:tailEnd/>
            </a:ln>
          </p:spPr>
          <p:txBody>
            <a:bodyPr wrap="none" anchor="ctr"/>
            <a:lstStyle/>
            <a:p>
              <a:endParaRPr lang="en-US"/>
            </a:p>
          </p:txBody>
        </p:sp>
        <p:sp>
          <p:nvSpPr>
            <p:cNvPr id="39" name="Line 35"/>
            <p:cNvSpPr>
              <a:spLocks noChangeShapeType="1"/>
            </p:cNvSpPr>
            <p:nvPr/>
          </p:nvSpPr>
          <p:spPr bwMode="auto">
            <a:xfrm flipH="1">
              <a:off x="685800" y="3276600"/>
              <a:ext cx="92075" cy="0"/>
            </a:xfrm>
            <a:prstGeom prst="line">
              <a:avLst/>
            </a:prstGeom>
            <a:noFill/>
            <a:ln w="12700">
              <a:noFill/>
              <a:round/>
              <a:headEnd/>
              <a:tailEnd/>
            </a:ln>
          </p:spPr>
          <p:txBody>
            <a:bodyPr wrap="none" anchor="ctr"/>
            <a:lstStyle/>
            <a:p>
              <a:endParaRPr lang="en-US"/>
            </a:p>
          </p:txBody>
        </p:sp>
        <p:sp>
          <p:nvSpPr>
            <p:cNvPr id="40" name="Line 36"/>
            <p:cNvSpPr>
              <a:spLocks noChangeShapeType="1"/>
            </p:cNvSpPr>
            <p:nvPr/>
          </p:nvSpPr>
          <p:spPr bwMode="auto">
            <a:xfrm flipH="1">
              <a:off x="736600" y="2773363"/>
              <a:ext cx="92075" cy="0"/>
            </a:xfrm>
            <a:prstGeom prst="line">
              <a:avLst/>
            </a:prstGeom>
            <a:noFill/>
            <a:ln w="12700">
              <a:noFill/>
              <a:round/>
              <a:headEnd/>
              <a:tailEnd/>
            </a:ln>
          </p:spPr>
          <p:txBody>
            <a:bodyPr wrap="none" anchor="ctr"/>
            <a:lstStyle/>
            <a:p>
              <a:endParaRPr lang="en-US"/>
            </a:p>
          </p:txBody>
        </p:sp>
        <p:sp>
          <p:nvSpPr>
            <p:cNvPr id="41" name="Line 37"/>
            <p:cNvSpPr>
              <a:spLocks noChangeShapeType="1"/>
            </p:cNvSpPr>
            <p:nvPr/>
          </p:nvSpPr>
          <p:spPr bwMode="auto">
            <a:xfrm flipH="1">
              <a:off x="736600" y="2303463"/>
              <a:ext cx="92075" cy="0"/>
            </a:xfrm>
            <a:prstGeom prst="line">
              <a:avLst/>
            </a:prstGeom>
            <a:noFill/>
            <a:ln w="12700">
              <a:noFill/>
              <a:round/>
              <a:headEnd/>
              <a:tailEnd/>
            </a:ln>
          </p:spPr>
          <p:txBody>
            <a:bodyPr wrap="none" anchor="ctr"/>
            <a:lstStyle/>
            <a:p>
              <a:endParaRPr lang="en-US"/>
            </a:p>
          </p:txBody>
        </p:sp>
        <p:sp>
          <p:nvSpPr>
            <p:cNvPr id="42" name="Line 38"/>
            <p:cNvSpPr>
              <a:spLocks noChangeShapeType="1"/>
            </p:cNvSpPr>
            <p:nvPr/>
          </p:nvSpPr>
          <p:spPr bwMode="auto">
            <a:xfrm flipH="1">
              <a:off x="736600" y="1362075"/>
              <a:ext cx="92075" cy="0"/>
            </a:xfrm>
            <a:prstGeom prst="line">
              <a:avLst/>
            </a:prstGeom>
            <a:noFill/>
            <a:ln w="12700">
              <a:noFill/>
              <a:round/>
              <a:headEnd/>
              <a:tailEnd/>
            </a:ln>
          </p:spPr>
          <p:txBody>
            <a:bodyPr wrap="none" anchor="ctr"/>
            <a:lstStyle/>
            <a:p>
              <a:endParaRPr lang="en-US"/>
            </a:p>
          </p:txBody>
        </p:sp>
        <p:sp>
          <p:nvSpPr>
            <p:cNvPr id="43" name="Line 39"/>
            <p:cNvSpPr>
              <a:spLocks noChangeShapeType="1"/>
            </p:cNvSpPr>
            <p:nvPr/>
          </p:nvSpPr>
          <p:spPr bwMode="auto">
            <a:xfrm flipH="1">
              <a:off x="777875" y="4892675"/>
              <a:ext cx="50800" cy="0"/>
            </a:xfrm>
            <a:prstGeom prst="line">
              <a:avLst/>
            </a:prstGeom>
            <a:noFill/>
            <a:ln w="12700">
              <a:noFill/>
              <a:round/>
              <a:headEnd/>
              <a:tailEnd/>
            </a:ln>
          </p:spPr>
          <p:txBody>
            <a:bodyPr wrap="none" anchor="ctr"/>
            <a:lstStyle/>
            <a:p>
              <a:endParaRPr lang="en-US"/>
            </a:p>
          </p:txBody>
        </p:sp>
        <p:sp>
          <p:nvSpPr>
            <p:cNvPr id="44" name="Line 40"/>
            <p:cNvSpPr>
              <a:spLocks noChangeShapeType="1"/>
            </p:cNvSpPr>
            <p:nvPr/>
          </p:nvSpPr>
          <p:spPr bwMode="auto">
            <a:xfrm flipH="1">
              <a:off x="777875" y="4421188"/>
              <a:ext cx="50800" cy="0"/>
            </a:xfrm>
            <a:prstGeom prst="line">
              <a:avLst/>
            </a:prstGeom>
            <a:noFill/>
            <a:ln w="12700">
              <a:noFill/>
              <a:round/>
              <a:headEnd/>
              <a:tailEnd/>
            </a:ln>
          </p:spPr>
          <p:txBody>
            <a:bodyPr wrap="none" anchor="ctr"/>
            <a:lstStyle/>
            <a:p>
              <a:endParaRPr lang="en-US"/>
            </a:p>
          </p:txBody>
        </p:sp>
        <p:sp>
          <p:nvSpPr>
            <p:cNvPr id="45" name="Line 41"/>
            <p:cNvSpPr>
              <a:spLocks noChangeShapeType="1"/>
            </p:cNvSpPr>
            <p:nvPr/>
          </p:nvSpPr>
          <p:spPr bwMode="auto">
            <a:xfrm flipH="1">
              <a:off x="777875" y="3951288"/>
              <a:ext cx="50800" cy="0"/>
            </a:xfrm>
            <a:prstGeom prst="line">
              <a:avLst/>
            </a:prstGeom>
            <a:noFill/>
            <a:ln w="12700">
              <a:noFill/>
              <a:round/>
              <a:headEnd/>
              <a:tailEnd/>
            </a:ln>
          </p:spPr>
          <p:txBody>
            <a:bodyPr wrap="none" anchor="ctr"/>
            <a:lstStyle/>
            <a:p>
              <a:endParaRPr lang="en-US"/>
            </a:p>
          </p:txBody>
        </p:sp>
        <p:sp>
          <p:nvSpPr>
            <p:cNvPr id="46" name="Line 42"/>
            <p:cNvSpPr>
              <a:spLocks noChangeShapeType="1"/>
            </p:cNvSpPr>
            <p:nvPr/>
          </p:nvSpPr>
          <p:spPr bwMode="auto">
            <a:xfrm flipH="1">
              <a:off x="777875" y="3479800"/>
              <a:ext cx="50800" cy="0"/>
            </a:xfrm>
            <a:prstGeom prst="line">
              <a:avLst/>
            </a:prstGeom>
            <a:noFill/>
            <a:ln w="12700">
              <a:noFill/>
              <a:round/>
              <a:headEnd/>
              <a:tailEnd/>
            </a:ln>
          </p:spPr>
          <p:txBody>
            <a:bodyPr wrap="none" anchor="ctr"/>
            <a:lstStyle/>
            <a:p>
              <a:endParaRPr lang="en-US"/>
            </a:p>
          </p:txBody>
        </p:sp>
        <p:sp>
          <p:nvSpPr>
            <p:cNvPr id="47" name="Line 43"/>
            <p:cNvSpPr>
              <a:spLocks noChangeShapeType="1"/>
            </p:cNvSpPr>
            <p:nvPr/>
          </p:nvSpPr>
          <p:spPr bwMode="auto">
            <a:xfrm flipH="1">
              <a:off x="777875" y="3008313"/>
              <a:ext cx="50800" cy="0"/>
            </a:xfrm>
            <a:prstGeom prst="line">
              <a:avLst/>
            </a:prstGeom>
            <a:noFill/>
            <a:ln w="12700">
              <a:noFill/>
              <a:round/>
              <a:headEnd/>
              <a:tailEnd/>
            </a:ln>
          </p:spPr>
          <p:txBody>
            <a:bodyPr wrap="none" anchor="ctr"/>
            <a:lstStyle/>
            <a:p>
              <a:endParaRPr lang="en-US"/>
            </a:p>
          </p:txBody>
        </p:sp>
        <p:sp>
          <p:nvSpPr>
            <p:cNvPr id="48" name="Line 44"/>
            <p:cNvSpPr>
              <a:spLocks noChangeShapeType="1"/>
            </p:cNvSpPr>
            <p:nvPr/>
          </p:nvSpPr>
          <p:spPr bwMode="auto">
            <a:xfrm flipH="1">
              <a:off x="777875" y="2538413"/>
              <a:ext cx="50800" cy="0"/>
            </a:xfrm>
            <a:prstGeom prst="line">
              <a:avLst/>
            </a:prstGeom>
            <a:noFill/>
            <a:ln w="12700">
              <a:noFill/>
              <a:round/>
              <a:headEnd/>
              <a:tailEnd/>
            </a:ln>
          </p:spPr>
          <p:txBody>
            <a:bodyPr wrap="none" anchor="ctr"/>
            <a:lstStyle/>
            <a:p>
              <a:endParaRPr lang="en-US"/>
            </a:p>
          </p:txBody>
        </p:sp>
        <p:sp>
          <p:nvSpPr>
            <p:cNvPr id="49" name="Line 45"/>
            <p:cNvSpPr>
              <a:spLocks noChangeShapeType="1"/>
            </p:cNvSpPr>
            <p:nvPr/>
          </p:nvSpPr>
          <p:spPr bwMode="auto">
            <a:xfrm flipH="1">
              <a:off x="777875" y="1597025"/>
              <a:ext cx="50800" cy="0"/>
            </a:xfrm>
            <a:prstGeom prst="line">
              <a:avLst/>
            </a:prstGeom>
            <a:noFill/>
            <a:ln w="12700">
              <a:noFill/>
              <a:round/>
              <a:headEnd/>
              <a:tailEnd/>
            </a:ln>
          </p:spPr>
          <p:txBody>
            <a:bodyPr wrap="none" anchor="ctr"/>
            <a:lstStyle/>
            <a:p>
              <a:endParaRPr lang="en-US"/>
            </a:p>
          </p:txBody>
        </p:sp>
        <p:sp>
          <p:nvSpPr>
            <p:cNvPr id="50" name="Line 47"/>
            <p:cNvSpPr>
              <a:spLocks noChangeShapeType="1"/>
            </p:cNvSpPr>
            <p:nvPr/>
          </p:nvSpPr>
          <p:spPr bwMode="auto">
            <a:xfrm flipH="1">
              <a:off x="777875" y="5360988"/>
              <a:ext cx="50800" cy="0"/>
            </a:xfrm>
            <a:prstGeom prst="line">
              <a:avLst/>
            </a:prstGeom>
            <a:noFill/>
            <a:ln w="12700">
              <a:noFill/>
              <a:round/>
              <a:headEnd/>
              <a:tailEnd/>
            </a:ln>
          </p:spPr>
          <p:txBody>
            <a:bodyPr wrap="none" anchor="ctr"/>
            <a:lstStyle/>
            <a:p>
              <a:endParaRPr lang="en-US"/>
            </a:p>
          </p:txBody>
        </p:sp>
        <p:sp>
          <p:nvSpPr>
            <p:cNvPr id="51" name="Line 48"/>
            <p:cNvSpPr>
              <a:spLocks noChangeShapeType="1"/>
            </p:cNvSpPr>
            <p:nvPr/>
          </p:nvSpPr>
          <p:spPr bwMode="auto">
            <a:xfrm flipH="1">
              <a:off x="777875" y="4889500"/>
              <a:ext cx="50800" cy="0"/>
            </a:xfrm>
            <a:prstGeom prst="line">
              <a:avLst/>
            </a:prstGeom>
            <a:noFill/>
            <a:ln w="12700">
              <a:noFill/>
              <a:round/>
              <a:headEnd/>
              <a:tailEnd/>
            </a:ln>
          </p:spPr>
          <p:txBody>
            <a:bodyPr wrap="none" anchor="ctr"/>
            <a:lstStyle/>
            <a:p>
              <a:endParaRPr lang="en-US"/>
            </a:p>
          </p:txBody>
        </p:sp>
        <p:grpSp>
          <p:nvGrpSpPr>
            <p:cNvPr id="52" name="Group 49"/>
            <p:cNvGrpSpPr>
              <a:grpSpLocks/>
            </p:cNvGrpSpPr>
            <p:nvPr/>
          </p:nvGrpSpPr>
          <p:grpSpPr bwMode="auto">
            <a:xfrm>
              <a:off x="322263" y="1143000"/>
              <a:ext cx="531813" cy="4532313"/>
              <a:chOff x="203" y="755"/>
              <a:chExt cx="335" cy="2855"/>
            </a:xfrm>
          </p:grpSpPr>
          <p:sp>
            <p:nvSpPr>
              <p:cNvPr id="115" name="Rectangle 50"/>
              <p:cNvSpPr>
                <a:spLocks noChangeArrowheads="1"/>
              </p:cNvSpPr>
              <p:nvPr/>
            </p:nvSpPr>
            <p:spPr bwMode="auto">
              <a:xfrm>
                <a:off x="203" y="755"/>
                <a:ext cx="238" cy="190"/>
              </a:xfrm>
              <a:prstGeom prst="rect">
                <a:avLst/>
              </a:prstGeom>
              <a:noFill/>
              <a:ln w="12700">
                <a:noFill/>
                <a:miter lim="800000"/>
                <a:headEnd/>
                <a:tailEnd/>
              </a:ln>
            </p:spPr>
            <p:txBody>
              <a:bodyPr wrap="none" lIns="90488" tIns="44450" rIns="90488" bIns="44450">
                <a:spAutoFit/>
              </a:bodyPr>
              <a:lstStyle/>
              <a:p>
                <a:pPr algn="r" eaLnBrk="0" hangingPunct="0"/>
                <a:r>
                  <a:rPr lang="en-US" sz="1400">
                    <a:solidFill>
                      <a:srgbClr val="FFFF99"/>
                    </a:solidFill>
                    <a:latin typeface="Arial" charset="0"/>
                  </a:rPr>
                  <a:t>18</a:t>
                </a:r>
              </a:p>
            </p:txBody>
          </p:sp>
          <p:sp>
            <p:nvSpPr>
              <p:cNvPr id="116" name="Rectangle 51"/>
              <p:cNvSpPr>
                <a:spLocks noChangeArrowheads="1"/>
              </p:cNvSpPr>
              <p:nvPr/>
            </p:nvSpPr>
            <p:spPr bwMode="auto">
              <a:xfrm>
                <a:off x="335" y="3127"/>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17" name="Line 52"/>
              <p:cNvSpPr>
                <a:spLocks noChangeShapeType="1"/>
              </p:cNvSpPr>
              <p:nvPr/>
            </p:nvSpPr>
            <p:spPr bwMode="auto">
              <a:xfrm flipH="1">
                <a:off x="464" y="1133"/>
                <a:ext cx="58" cy="0"/>
              </a:xfrm>
              <a:prstGeom prst="line">
                <a:avLst/>
              </a:prstGeom>
              <a:noFill/>
              <a:ln w="12700">
                <a:noFill/>
                <a:round/>
                <a:headEnd/>
                <a:tailEnd/>
              </a:ln>
            </p:spPr>
            <p:txBody>
              <a:bodyPr wrap="none" anchor="ctr"/>
              <a:lstStyle/>
              <a:p>
                <a:endParaRPr lang="en-US"/>
              </a:p>
            </p:txBody>
          </p:sp>
          <p:sp>
            <p:nvSpPr>
              <p:cNvPr id="118" name="Line 53"/>
              <p:cNvSpPr>
                <a:spLocks noChangeShapeType="1"/>
              </p:cNvSpPr>
              <p:nvPr/>
            </p:nvSpPr>
            <p:spPr bwMode="auto">
              <a:xfrm flipH="1">
                <a:off x="490" y="1282"/>
                <a:ext cx="32" cy="0"/>
              </a:xfrm>
              <a:prstGeom prst="line">
                <a:avLst/>
              </a:prstGeom>
              <a:noFill/>
              <a:ln w="12700">
                <a:noFill/>
                <a:round/>
                <a:headEnd/>
                <a:tailEnd/>
              </a:ln>
            </p:spPr>
            <p:txBody>
              <a:bodyPr wrap="none" anchor="ctr"/>
              <a:lstStyle/>
              <a:p>
                <a:endParaRPr lang="en-US"/>
              </a:p>
            </p:txBody>
          </p:sp>
          <p:sp>
            <p:nvSpPr>
              <p:cNvPr id="119" name="Rectangle 54"/>
              <p:cNvSpPr>
                <a:spLocks noChangeArrowheads="1"/>
              </p:cNvSpPr>
              <p:nvPr/>
            </p:nvSpPr>
            <p:spPr bwMode="auto">
              <a:xfrm>
                <a:off x="336" y="2830"/>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0" name="Rectangle 55"/>
              <p:cNvSpPr>
                <a:spLocks noChangeArrowheads="1"/>
              </p:cNvSpPr>
              <p:nvPr/>
            </p:nvSpPr>
            <p:spPr bwMode="auto">
              <a:xfrm>
                <a:off x="336" y="2534"/>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1" name="Rectangle 56"/>
              <p:cNvSpPr>
                <a:spLocks noChangeArrowheads="1"/>
              </p:cNvSpPr>
              <p:nvPr/>
            </p:nvSpPr>
            <p:spPr bwMode="auto">
              <a:xfrm>
                <a:off x="336" y="2237"/>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2" name="Rectangle 57"/>
              <p:cNvSpPr>
                <a:spLocks noChangeArrowheads="1"/>
              </p:cNvSpPr>
              <p:nvPr/>
            </p:nvSpPr>
            <p:spPr bwMode="auto">
              <a:xfrm>
                <a:off x="336" y="1940"/>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3" name="Rectangle 58"/>
              <p:cNvSpPr>
                <a:spLocks noChangeArrowheads="1"/>
              </p:cNvSpPr>
              <p:nvPr/>
            </p:nvSpPr>
            <p:spPr bwMode="auto">
              <a:xfrm>
                <a:off x="336" y="1644"/>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4" name="Rectangle 59"/>
              <p:cNvSpPr>
                <a:spLocks noChangeArrowheads="1"/>
              </p:cNvSpPr>
              <p:nvPr/>
            </p:nvSpPr>
            <p:spPr bwMode="auto">
              <a:xfrm>
                <a:off x="336" y="1347"/>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5" name="Rectangle 60"/>
              <p:cNvSpPr>
                <a:spLocks noChangeArrowheads="1"/>
              </p:cNvSpPr>
              <p:nvPr/>
            </p:nvSpPr>
            <p:spPr bwMode="auto">
              <a:xfrm>
                <a:off x="336" y="1051"/>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sp>
            <p:nvSpPr>
              <p:cNvPr id="126" name="Line 61"/>
              <p:cNvSpPr>
                <a:spLocks noChangeShapeType="1"/>
              </p:cNvSpPr>
              <p:nvPr/>
            </p:nvSpPr>
            <p:spPr bwMode="auto">
              <a:xfrm flipH="1">
                <a:off x="480" y="3504"/>
                <a:ext cx="58" cy="0"/>
              </a:xfrm>
              <a:prstGeom prst="line">
                <a:avLst/>
              </a:prstGeom>
              <a:noFill/>
              <a:ln w="12700">
                <a:noFill/>
                <a:round/>
                <a:headEnd/>
                <a:tailEnd/>
              </a:ln>
            </p:spPr>
            <p:txBody>
              <a:bodyPr wrap="none" anchor="ctr"/>
              <a:lstStyle/>
              <a:p>
                <a:endParaRPr lang="en-US"/>
              </a:p>
            </p:txBody>
          </p:sp>
          <p:sp>
            <p:nvSpPr>
              <p:cNvPr id="127" name="Rectangle 62"/>
              <p:cNvSpPr>
                <a:spLocks noChangeArrowheads="1"/>
              </p:cNvSpPr>
              <p:nvPr/>
            </p:nvSpPr>
            <p:spPr bwMode="auto">
              <a:xfrm>
                <a:off x="335" y="3418"/>
                <a:ext cx="115" cy="192"/>
              </a:xfrm>
              <a:prstGeom prst="rect">
                <a:avLst/>
              </a:prstGeom>
              <a:noFill/>
              <a:ln w="12700">
                <a:noFill/>
                <a:miter lim="800000"/>
                <a:headEnd/>
                <a:tailEnd/>
              </a:ln>
            </p:spPr>
            <p:txBody>
              <a:bodyPr wrap="none" lIns="90488" tIns="44450" rIns="90488" bIns="44450">
                <a:spAutoFit/>
              </a:bodyPr>
              <a:lstStyle/>
              <a:p>
                <a:pPr algn="r" eaLnBrk="0" hangingPunct="0"/>
                <a:endParaRPr lang="en-US" sz="1400" dirty="0">
                  <a:solidFill>
                    <a:srgbClr val="04617B"/>
                  </a:solidFill>
                  <a:latin typeface="Arial" charset="0"/>
                </a:endParaRPr>
              </a:p>
            </p:txBody>
          </p:sp>
        </p:grpSp>
        <p:sp>
          <p:nvSpPr>
            <p:cNvPr id="53" name="Line 63"/>
            <p:cNvSpPr>
              <a:spLocks noChangeShapeType="1"/>
            </p:cNvSpPr>
            <p:nvPr/>
          </p:nvSpPr>
          <p:spPr bwMode="auto">
            <a:xfrm flipH="1">
              <a:off x="736600" y="4676775"/>
              <a:ext cx="92075" cy="0"/>
            </a:xfrm>
            <a:prstGeom prst="line">
              <a:avLst/>
            </a:prstGeom>
            <a:noFill/>
            <a:ln w="12700">
              <a:noFill/>
              <a:round/>
              <a:headEnd/>
              <a:tailEnd/>
            </a:ln>
          </p:spPr>
          <p:txBody>
            <a:bodyPr wrap="none" anchor="ctr"/>
            <a:lstStyle/>
            <a:p>
              <a:endParaRPr lang="en-US"/>
            </a:p>
          </p:txBody>
        </p:sp>
        <p:sp>
          <p:nvSpPr>
            <p:cNvPr id="54" name="Line 64"/>
            <p:cNvSpPr>
              <a:spLocks noChangeShapeType="1"/>
            </p:cNvSpPr>
            <p:nvPr/>
          </p:nvSpPr>
          <p:spPr bwMode="auto">
            <a:xfrm flipV="1">
              <a:off x="8229600" y="5638800"/>
              <a:ext cx="0" cy="93663"/>
            </a:xfrm>
            <a:prstGeom prst="line">
              <a:avLst/>
            </a:prstGeom>
            <a:noFill/>
            <a:ln w="12700">
              <a:solidFill>
                <a:schemeClr val="tx1"/>
              </a:solidFill>
              <a:round/>
              <a:headEnd/>
              <a:tailEnd/>
            </a:ln>
          </p:spPr>
          <p:txBody>
            <a:bodyPr wrap="none" anchor="ctr"/>
            <a:lstStyle/>
            <a:p>
              <a:endParaRPr lang="en-US"/>
            </a:p>
          </p:txBody>
        </p:sp>
        <p:sp>
          <p:nvSpPr>
            <p:cNvPr id="55" name="Rectangle 65"/>
            <p:cNvSpPr>
              <a:spLocks noChangeArrowheads="1"/>
            </p:cNvSpPr>
            <p:nvPr/>
          </p:nvSpPr>
          <p:spPr bwMode="auto">
            <a:xfrm>
              <a:off x="6934200" y="5715000"/>
              <a:ext cx="431800" cy="304800"/>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04617B"/>
                  </a:solidFill>
                  <a:latin typeface="Arial" charset="0"/>
                </a:rPr>
                <a:t>‘00</a:t>
              </a:r>
            </a:p>
          </p:txBody>
        </p:sp>
        <p:sp>
          <p:nvSpPr>
            <p:cNvPr id="56" name="Line 66"/>
            <p:cNvSpPr>
              <a:spLocks noChangeShapeType="1"/>
            </p:cNvSpPr>
            <p:nvPr/>
          </p:nvSpPr>
          <p:spPr bwMode="auto">
            <a:xfrm flipH="1">
              <a:off x="457200" y="762000"/>
              <a:ext cx="28575" cy="5334000"/>
            </a:xfrm>
            <a:prstGeom prst="line">
              <a:avLst/>
            </a:prstGeom>
            <a:noFill/>
            <a:ln w="9525">
              <a:noFill/>
              <a:prstDash val="dash"/>
              <a:round/>
              <a:headEnd/>
              <a:tailEnd/>
            </a:ln>
          </p:spPr>
          <p:txBody>
            <a:bodyPr wrap="none" anchor="ctr"/>
            <a:lstStyle/>
            <a:p>
              <a:endParaRPr lang="en-US"/>
            </a:p>
          </p:txBody>
        </p:sp>
        <p:sp>
          <p:nvSpPr>
            <p:cNvPr id="57" name="Line 67"/>
            <p:cNvSpPr>
              <a:spLocks noChangeShapeType="1"/>
            </p:cNvSpPr>
            <p:nvPr/>
          </p:nvSpPr>
          <p:spPr bwMode="auto">
            <a:xfrm flipH="1">
              <a:off x="3657600" y="609600"/>
              <a:ext cx="25400" cy="5029200"/>
            </a:xfrm>
            <a:prstGeom prst="line">
              <a:avLst/>
            </a:prstGeom>
            <a:noFill/>
            <a:ln w="9525">
              <a:solidFill>
                <a:srgbClr val="04617B"/>
              </a:solidFill>
              <a:prstDash val="dash"/>
              <a:round/>
              <a:headEnd/>
              <a:tailEnd/>
            </a:ln>
          </p:spPr>
          <p:txBody>
            <a:bodyPr wrap="none" anchor="ctr"/>
            <a:lstStyle/>
            <a:p>
              <a:endParaRPr lang="en-US"/>
            </a:p>
          </p:txBody>
        </p:sp>
        <p:sp>
          <p:nvSpPr>
            <p:cNvPr id="58" name="Line 68"/>
            <p:cNvSpPr>
              <a:spLocks noChangeShapeType="1"/>
            </p:cNvSpPr>
            <p:nvPr/>
          </p:nvSpPr>
          <p:spPr bwMode="auto">
            <a:xfrm flipH="1">
              <a:off x="4267200" y="1828800"/>
              <a:ext cx="0" cy="3733799"/>
            </a:xfrm>
            <a:prstGeom prst="line">
              <a:avLst/>
            </a:prstGeom>
            <a:noFill/>
            <a:ln w="9525">
              <a:solidFill>
                <a:srgbClr val="04617B"/>
              </a:solidFill>
              <a:prstDash val="dash"/>
              <a:round/>
              <a:headEnd/>
              <a:tailEnd/>
            </a:ln>
          </p:spPr>
          <p:txBody>
            <a:bodyPr wrap="none" anchor="ctr"/>
            <a:lstStyle/>
            <a:p>
              <a:endParaRPr lang="en-US"/>
            </a:p>
          </p:txBody>
        </p:sp>
        <p:sp>
          <p:nvSpPr>
            <p:cNvPr id="59" name="Line 69"/>
            <p:cNvSpPr>
              <a:spLocks noChangeShapeType="1"/>
            </p:cNvSpPr>
            <p:nvPr/>
          </p:nvSpPr>
          <p:spPr bwMode="auto">
            <a:xfrm flipH="1">
              <a:off x="5105400" y="1981200"/>
              <a:ext cx="0" cy="3597275"/>
            </a:xfrm>
            <a:prstGeom prst="line">
              <a:avLst/>
            </a:prstGeom>
            <a:noFill/>
            <a:ln w="9525">
              <a:solidFill>
                <a:srgbClr val="04617B"/>
              </a:solidFill>
              <a:prstDash val="dash"/>
              <a:round/>
              <a:headEnd/>
              <a:tailEnd/>
            </a:ln>
          </p:spPr>
          <p:txBody>
            <a:bodyPr wrap="none" anchor="ctr"/>
            <a:lstStyle/>
            <a:p>
              <a:endParaRPr lang="en-US"/>
            </a:p>
          </p:txBody>
        </p:sp>
        <p:sp>
          <p:nvSpPr>
            <p:cNvPr id="60" name="Line 70"/>
            <p:cNvSpPr>
              <a:spLocks noChangeShapeType="1"/>
            </p:cNvSpPr>
            <p:nvPr/>
          </p:nvSpPr>
          <p:spPr bwMode="auto">
            <a:xfrm flipH="1">
              <a:off x="5867400" y="2819400"/>
              <a:ext cx="6350" cy="2811463"/>
            </a:xfrm>
            <a:prstGeom prst="line">
              <a:avLst/>
            </a:prstGeom>
            <a:noFill/>
            <a:ln w="9525">
              <a:solidFill>
                <a:srgbClr val="04617B"/>
              </a:solidFill>
              <a:prstDash val="dash"/>
              <a:round/>
              <a:headEnd/>
              <a:tailEnd/>
            </a:ln>
          </p:spPr>
          <p:txBody>
            <a:bodyPr wrap="none" anchor="ctr"/>
            <a:lstStyle/>
            <a:p>
              <a:endParaRPr lang="en-US"/>
            </a:p>
          </p:txBody>
        </p:sp>
        <p:sp>
          <p:nvSpPr>
            <p:cNvPr id="61" name="Line 72"/>
            <p:cNvSpPr>
              <a:spLocks noChangeShapeType="1"/>
            </p:cNvSpPr>
            <p:nvPr/>
          </p:nvSpPr>
          <p:spPr bwMode="auto">
            <a:xfrm>
              <a:off x="457200" y="762000"/>
              <a:ext cx="0" cy="5334000"/>
            </a:xfrm>
            <a:prstGeom prst="line">
              <a:avLst/>
            </a:prstGeom>
            <a:noFill/>
            <a:ln w="9525">
              <a:solidFill>
                <a:srgbClr val="FFFF99"/>
              </a:solidFill>
              <a:prstDash val="dash"/>
              <a:round/>
              <a:headEnd/>
              <a:tailEnd/>
            </a:ln>
          </p:spPr>
          <p:txBody>
            <a:bodyPr wrap="none" anchor="ctr"/>
            <a:lstStyle/>
            <a:p>
              <a:endParaRPr lang="en-US"/>
            </a:p>
          </p:txBody>
        </p:sp>
        <p:sp>
          <p:nvSpPr>
            <p:cNvPr id="62" name="Line 73"/>
            <p:cNvSpPr>
              <a:spLocks noChangeShapeType="1"/>
            </p:cNvSpPr>
            <p:nvPr/>
          </p:nvSpPr>
          <p:spPr bwMode="auto">
            <a:xfrm flipH="1">
              <a:off x="914400" y="838200"/>
              <a:ext cx="28575" cy="4724400"/>
            </a:xfrm>
            <a:prstGeom prst="line">
              <a:avLst/>
            </a:prstGeom>
            <a:noFill/>
            <a:ln w="9525">
              <a:solidFill>
                <a:srgbClr val="04617B"/>
              </a:solidFill>
              <a:prstDash val="dash"/>
              <a:round/>
              <a:headEnd/>
              <a:tailEnd/>
            </a:ln>
          </p:spPr>
          <p:txBody>
            <a:bodyPr wrap="none" anchor="ctr"/>
            <a:lstStyle/>
            <a:p>
              <a:endParaRPr lang="en-US"/>
            </a:p>
          </p:txBody>
        </p:sp>
        <p:sp>
          <p:nvSpPr>
            <p:cNvPr id="63" name="Line 74"/>
            <p:cNvSpPr>
              <a:spLocks noChangeShapeType="1"/>
            </p:cNvSpPr>
            <p:nvPr/>
          </p:nvSpPr>
          <p:spPr bwMode="auto">
            <a:xfrm flipV="1">
              <a:off x="762000" y="5562600"/>
              <a:ext cx="0" cy="95250"/>
            </a:xfrm>
            <a:prstGeom prst="line">
              <a:avLst/>
            </a:prstGeom>
            <a:noFill/>
            <a:ln w="12700">
              <a:solidFill>
                <a:schemeClr val="tx1"/>
              </a:solidFill>
              <a:round/>
              <a:headEnd/>
              <a:tailEnd/>
            </a:ln>
          </p:spPr>
          <p:txBody>
            <a:bodyPr wrap="none" anchor="ctr"/>
            <a:lstStyle/>
            <a:p>
              <a:endParaRPr lang="en-US"/>
            </a:p>
          </p:txBody>
        </p:sp>
        <p:sp>
          <p:nvSpPr>
            <p:cNvPr id="64" name="Line 75"/>
            <p:cNvSpPr>
              <a:spLocks noChangeShapeType="1"/>
            </p:cNvSpPr>
            <p:nvPr/>
          </p:nvSpPr>
          <p:spPr bwMode="auto">
            <a:xfrm flipH="1">
              <a:off x="685800" y="5133975"/>
              <a:ext cx="92075" cy="0"/>
            </a:xfrm>
            <a:prstGeom prst="line">
              <a:avLst/>
            </a:prstGeom>
            <a:noFill/>
            <a:ln w="12700">
              <a:solidFill>
                <a:schemeClr val="tx1"/>
              </a:solidFill>
              <a:round/>
              <a:headEnd/>
              <a:tailEnd/>
            </a:ln>
          </p:spPr>
          <p:txBody>
            <a:bodyPr wrap="none" anchor="ctr"/>
            <a:lstStyle/>
            <a:p>
              <a:endParaRPr lang="en-US"/>
            </a:p>
          </p:txBody>
        </p:sp>
        <p:sp>
          <p:nvSpPr>
            <p:cNvPr id="65" name="Line 76"/>
            <p:cNvSpPr>
              <a:spLocks noChangeShapeType="1"/>
            </p:cNvSpPr>
            <p:nvPr/>
          </p:nvSpPr>
          <p:spPr bwMode="auto">
            <a:xfrm flipH="1">
              <a:off x="685800" y="4195763"/>
              <a:ext cx="92075" cy="0"/>
            </a:xfrm>
            <a:prstGeom prst="line">
              <a:avLst/>
            </a:prstGeom>
            <a:noFill/>
            <a:ln w="12700">
              <a:solidFill>
                <a:schemeClr val="tx1"/>
              </a:solidFill>
              <a:round/>
              <a:headEnd/>
              <a:tailEnd/>
            </a:ln>
          </p:spPr>
          <p:txBody>
            <a:bodyPr wrap="none" anchor="ctr"/>
            <a:lstStyle/>
            <a:p>
              <a:endParaRPr lang="en-US"/>
            </a:p>
          </p:txBody>
        </p:sp>
        <p:sp>
          <p:nvSpPr>
            <p:cNvPr id="66" name="Line 77"/>
            <p:cNvSpPr>
              <a:spLocks noChangeShapeType="1"/>
            </p:cNvSpPr>
            <p:nvPr/>
          </p:nvSpPr>
          <p:spPr bwMode="auto">
            <a:xfrm flipH="1">
              <a:off x="685800" y="3724275"/>
              <a:ext cx="92075" cy="0"/>
            </a:xfrm>
            <a:prstGeom prst="line">
              <a:avLst/>
            </a:prstGeom>
            <a:noFill/>
            <a:ln w="12700">
              <a:solidFill>
                <a:schemeClr val="tx1"/>
              </a:solidFill>
              <a:round/>
              <a:headEnd/>
              <a:tailEnd/>
            </a:ln>
          </p:spPr>
          <p:txBody>
            <a:bodyPr wrap="none" anchor="ctr"/>
            <a:lstStyle/>
            <a:p>
              <a:endParaRPr lang="en-US"/>
            </a:p>
          </p:txBody>
        </p:sp>
        <p:sp>
          <p:nvSpPr>
            <p:cNvPr id="67" name="Line 78"/>
            <p:cNvSpPr>
              <a:spLocks noChangeShapeType="1"/>
            </p:cNvSpPr>
            <p:nvPr/>
          </p:nvSpPr>
          <p:spPr bwMode="auto">
            <a:xfrm flipH="1">
              <a:off x="685800" y="3254375"/>
              <a:ext cx="92075" cy="0"/>
            </a:xfrm>
            <a:prstGeom prst="line">
              <a:avLst/>
            </a:prstGeom>
            <a:noFill/>
            <a:ln w="12700">
              <a:solidFill>
                <a:schemeClr val="tx1"/>
              </a:solidFill>
              <a:round/>
              <a:headEnd/>
              <a:tailEnd/>
            </a:ln>
          </p:spPr>
          <p:txBody>
            <a:bodyPr wrap="none" anchor="ctr"/>
            <a:lstStyle/>
            <a:p>
              <a:endParaRPr lang="en-US"/>
            </a:p>
          </p:txBody>
        </p:sp>
        <p:sp>
          <p:nvSpPr>
            <p:cNvPr id="68" name="Line 79"/>
            <p:cNvSpPr>
              <a:spLocks noChangeShapeType="1"/>
            </p:cNvSpPr>
            <p:nvPr/>
          </p:nvSpPr>
          <p:spPr bwMode="auto">
            <a:xfrm flipH="1">
              <a:off x="685800" y="2782888"/>
              <a:ext cx="92075" cy="0"/>
            </a:xfrm>
            <a:prstGeom prst="line">
              <a:avLst/>
            </a:prstGeom>
            <a:noFill/>
            <a:ln w="12700">
              <a:solidFill>
                <a:schemeClr val="tx1"/>
              </a:solidFill>
              <a:round/>
              <a:headEnd/>
              <a:tailEnd/>
            </a:ln>
          </p:spPr>
          <p:txBody>
            <a:bodyPr wrap="none" anchor="ctr"/>
            <a:lstStyle/>
            <a:p>
              <a:endParaRPr lang="en-US"/>
            </a:p>
          </p:txBody>
        </p:sp>
        <p:sp>
          <p:nvSpPr>
            <p:cNvPr id="69" name="Line 80"/>
            <p:cNvSpPr>
              <a:spLocks noChangeShapeType="1"/>
            </p:cNvSpPr>
            <p:nvPr/>
          </p:nvSpPr>
          <p:spPr bwMode="auto">
            <a:xfrm flipH="1">
              <a:off x="685800" y="2312988"/>
              <a:ext cx="92075" cy="0"/>
            </a:xfrm>
            <a:prstGeom prst="line">
              <a:avLst/>
            </a:prstGeom>
            <a:noFill/>
            <a:ln w="12700">
              <a:solidFill>
                <a:schemeClr val="tx1"/>
              </a:solidFill>
              <a:round/>
              <a:headEnd/>
              <a:tailEnd/>
            </a:ln>
          </p:spPr>
          <p:txBody>
            <a:bodyPr wrap="none" anchor="ctr"/>
            <a:lstStyle/>
            <a:p>
              <a:endParaRPr lang="en-US"/>
            </a:p>
          </p:txBody>
        </p:sp>
        <p:sp>
          <p:nvSpPr>
            <p:cNvPr id="70" name="Line 81"/>
            <p:cNvSpPr>
              <a:spLocks noChangeShapeType="1"/>
            </p:cNvSpPr>
            <p:nvPr/>
          </p:nvSpPr>
          <p:spPr bwMode="auto">
            <a:xfrm flipH="1">
              <a:off x="685800" y="1841500"/>
              <a:ext cx="92075" cy="0"/>
            </a:xfrm>
            <a:prstGeom prst="line">
              <a:avLst/>
            </a:prstGeom>
            <a:noFill/>
            <a:ln w="12700">
              <a:solidFill>
                <a:schemeClr val="tx1"/>
              </a:solidFill>
              <a:round/>
              <a:headEnd/>
              <a:tailEnd/>
            </a:ln>
          </p:spPr>
          <p:txBody>
            <a:bodyPr wrap="none" anchor="ctr"/>
            <a:lstStyle/>
            <a:p>
              <a:endParaRPr lang="en-US"/>
            </a:p>
          </p:txBody>
        </p:sp>
        <p:sp>
          <p:nvSpPr>
            <p:cNvPr id="71" name="Line 82"/>
            <p:cNvSpPr>
              <a:spLocks noChangeShapeType="1"/>
            </p:cNvSpPr>
            <p:nvPr/>
          </p:nvSpPr>
          <p:spPr bwMode="auto">
            <a:xfrm flipH="1">
              <a:off x="685800" y="1371600"/>
              <a:ext cx="92075" cy="0"/>
            </a:xfrm>
            <a:prstGeom prst="line">
              <a:avLst/>
            </a:prstGeom>
            <a:noFill/>
            <a:ln w="12700">
              <a:solidFill>
                <a:schemeClr val="tx1"/>
              </a:solidFill>
              <a:round/>
              <a:headEnd/>
              <a:tailEnd/>
            </a:ln>
          </p:spPr>
          <p:txBody>
            <a:bodyPr wrap="none" anchor="ctr"/>
            <a:lstStyle/>
            <a:p>
              <a:endParaRPr lang="en-US"/>
            </a:p>
          </p:txBody>
        </p:sp>
        <p:sp>
          <p:nvSpPr>
            <p:cNvPr id="72" name="Line 83"/>
            <p:cNvSpPr>
              <a:spLocks noChangeShapeType="1"/>
            </p:cNvSpPr>
            <p:nvPr/>
          </p:nvSpPr>
          <p:spPr bwMode="auto">
            <a:xfrm flipH="1">
              <a:off x="727075" y="4430713"/>
              <a:ext cx="50800" cy="0"/>
            </a:xfrm>
            <a:prstGeom prst="line">
              <a:avLst/>
            </a:prstGeom>
            <a:noFill/>
            <a:ln w="12700">
              <a:solidFill>
                <a:schemeClr val="tx1"/>
              </a:solidFill>
              <a:round/>
              <a:headEnd/>
              <a:tailEnd/>
            </a:ln>
          </p:spPr>
          <p:txBody>
            <a:bodyPr wrap="none" anchor="ctr"/>
            <a:lstStyle/>
            <a:p>
              <a:endParaRPr lang="en-US"/>
            </a:p>
          </p:txBody>
        </p:sp>
        <p:sp>
          <p:nvSpPr>
            <p:cNvPr id="73" name="Line 84"/>
            <p:cNvSpPr>
              <a:spLocks noChangeShapeType="1"/>
            </p:cNvSpPr>
            <p:nvPr/>
          </p:nvSpPr>
          <p:spPr bwMode="auto">
            <a:xfrm flipH="1">
              <a:off x="727075" y="3960813"/>
              <a:ext cx="50800" cy="0"/>
            </a:xfrm>
            <a:prstGeom prst="line">
              <a:avLst/>
            </a:prstGeom>
            <a:noFill/>
            <a:ln w="12700">
              <a:solidFill>
                <a:schemeClr val="tx1"/>
              </a:solidFill>
              <a:round/>
              <a:headEnd/>
              <a:tailEnd/>
            </a:ln>
          </p:spPr>
          <p:txBody>
            <a:bodyPr wrap="none" anchor="ctr"/>
            <a:lstStyle/>
            <a:p>
              <a:endParaRPr lang="en-US"/>
            </a:p>
          </p:txBody>
        </p:sp>
        <p:sp>
          <p:nvSpPr>
            <p:cNvPr id="74" name="Line 85"/>
            <p:cNvSpPr>
              <a:spLocks noChangeShapeType="1"/>
            </p:cNvSpPr>
            <p:nvPr/>
          </p:nvSpPr>
          <p:spPr bwMode="auto">
            <a:xfrm flipH="1">
              <a:off x="727075" y="3489325"/>
              <a:ext cx="50800" cy="0"/>
            </a:xfrm>
            <a:prstGeom prst="line">
              <a:avLst/>
            </a:prstGeom>
            <a:noFill/>
            <a:ln w="12700">
              <a:solidFill>
                <a:schemeClr val="tx1"/>
              </a:solidFill>
              <a:round/>
              <a:headEnd/>
              <a:tailEnd/>
            </a:ln>
          </p:spPr>
          <p:txBody>
            <a:bodyPr wrap="none" anchor="ctr"/>
            <a:lstStyle/>
            <a:p>
              <a:endParaRPr lang="en-US"/>
            </a:p>
          </p:txBody>
        </p:sp>
        <p:sp>
          <p:nvSpPr>
            <p:cNvPr id="75" name="Line 86"/>
            <p:cNvSpPr>
              <a:spLocks noChangeShapeType="1"/>
            </p:cNvSpPr>
            <p:nvPr/>
          </p:nvSpPr>
          <p:spPr bwMode="auto">
            <a:xfrm flipH="1">
              <a:off x="727075" y="3017838"/>
              <a:ext cx="50800" cy="0"/>
            </a:xfrm>
            <a:prstGeom prst="line">
              <a:avLst/>
            </a:prstGeom>
            <a:noFill/>
            <a:ln w="12700">
              <a:solidFill>
                <a:schemeClr val="tx1"/>
              </a:solidFill>
              <a:round/>
              <a:headEnd/>
              <a:tailEnd/>
            </a:ln>
          </p:spPr>
          <p:txBody>
            <a:bodyPr wrap="none" anchor="ctr"/>
            <a:lstStyle/>
            <a:p>
              <a:endParaRPr lang="en-US"/>
            </a:p>
          </p:txBody>
        </p:sp>
        <p:sp>
          <p:nvSpPr>
            <p:cNvPr id="76" name="Line 87"/>
            <p:cNvSpPr>
              <a:spLocks noChangeShapeType="1"/>
            </p:cNvSpPr>
            <p:nvPr/>
          </p:nvSpPr>
          <p:spPr bwMode="auto">
            <a:xfrm flipH="1">
              <a:off x="727075" y="2547938"/>
              <a:ext cx="50800" cy="0"/>
            </a:xfrm>
            <a:prstGeom prst="line">
              <a:avLst/>
            </a:prstGeom>
            <a:noFill/>
            <a:ln w="12700">
              <a:solidFill>
                <a:schemeClr val="tx1"/>
              </a:solidFill>
              <a:round/>
              <a:headEnd/>
              <a:tailEnd/>
            </a:ln>
          </p:spPr>
          <p:txBody>
            <a:bodyPr wrap="none" anchor="ctr"/>
            <a:lstStyle/>
            <a:p>
              <a:endParaRPr lang="en-US"/>
            </a:p>
          </p:txBody>
        </p:sp>
        <p:sp>
          <p:nvSpPr>
            <p:cNvPr id="77" name="Line 88"/>
            <p:cNvSpPr>
              <a:spLocks noChangeShapeType="1"/>
            </p:cNvSpPr>
            <p:nvPr/>
          </p:nvSpPr>
          <p:spPr bwMode="auto">
            <a:xfrm flipH="1">
              <a:off x="727075" y="2078038"/>
              <a:ext cx="50800" cy="0"/>
            </a:xfrm>
            <a:prstGeom prst="line">
              <a:avLst/>
            </a:prstGeom>
            <a:noFill/>
            <a:ln w="12700">
              <a:solidFill>
                <a:schemeClr val="tx1"/>
              </a:solidFill>
              <a:round/>
              <a:headEnd/>
              <a:tailEnd/>
            </a:ln>
          </p:spPr>
          <p:txBody>
            <a:bodyPr wrap="none" anchor="ctr"/>
            <a:lstStyle/>
            <a:p>
              <a:endParaRPr lang="en-US"/>
            </a:p>
          </p:txBody>
        </p:sp>
        <p:sp>
          <p:nvSpPr>
            <p:cNvPr id="78" name="Line 89"/>
            <p:cNvSpPr>
              <a:spLocks noChangeShapeType="1"/>
            </p:cNvSpPr>
            <p:nvPr/>
          </p:nvSpPr>
          <p:spPr bwMode="auto">
            <a:xfrm flipH="1">
              <a:off x="727075" y="1606550"/>
              <a:ext cx="50800" cy="0"/>
            </a:xfrm>
            <a:prstGeom prst="line">
              <a:avLst/>
            </a:prstGeom>
            <a:noFill/>
            <a:ln w="12700">
              <a:solidFill>
                <a:schemeClr val="tx1"/>
              </a:solidFill>
              <a:round/>
              <a:headEnd/>
              <a:tailEnd/>
            </a:ln>
          </p:spPr>
          <p:txBody>
            <a:bodyPr wrap="none" anchor="ctr"/>
            <a:lstStyle/>
            <a:p>
              <a:endParaRPr lang="en-US"/>
            </a:p>
          </p:txBody>
        </p:sp>
        <p:sp>
          <p:nvSpPr>
            <p:cNvPr id="79" name="Line 90"/>
            <p:cNvSpPr>
              <a:spLocks noChangeShapeType="1"/>
            </p:cNvSpPr>
            <p:nvPr/>
          </p:nvSpPr>
          <p:spPr bwMode="auto">
            <a:xfrm flipH="1">
              <a:off x="727075" y="5370513"/>
              <a:ext cx="50800" cy="0"/>
            </a:xfrm>
            <a:prstGeom prst="line">
              <a:avLst/>
            </a:prstGeom>
            <a:noFill/>
            <a:ln w="12700">
              <a:solidFill>
                <a:schemeClr val="tx1"/>
              </a:solidFill>
              <a:round/>
              <a:headEnd/>
              <a:tailEnd/>
            </a:ln>
          </p:spPr>
          <p:txBody>
            <a:bodyPr wrap="none" anchor="ctr"/>
            <a:lstStyle/>
            <a:p>
              <a:endParaRPr lang="en-US"/>
            </a:p>
          </p:txBody>
        </p:sp>
        <p:sp>
          <p:nvSpPr>
            <p:cNvPr id="80" name="Line 91"/>
            <p:cNvSpPr>
              <a:spLocks noChangeShapeType="1"/>
            </p:cNvSpPr>
            <p:nvPr/>
          </p:nvSpPr>
          <p:spPr bwMode="auto">
            <a:xfrm flipH="1">
              <a:off x="727075" y="4899025"/>
              <a:ext cx="50800" cy="0"/>
            </a:xfrm>
            <a:prstGeom prst="line">
              <a:avLst/>
            </a:prstGeom>
            <a:noFill/>
            <a:ln w="12700">
              <a:solidFill>
                <a:schemeClr val="tx1"/>
              </a:solidFill>
              <a:round/>
              <a:headEnd/>
              <a:tailEnd/>
            </a:ln>
          </p:spPr>
          <p:txBody>
            <a:bodyPr wrap="none" anchor="ctr"/>
            <a:lstStyle/>
            <a:p>
              <a:endParaRPr lang="en-US"/>
            </a:p>
          </p:txBody>
        </p:sp>
        <p:sp>
          <p:nvSpPr>
            <p:cNvPr id="81" name="Line 92"/>
            <p:cNvSpPr>
              <a:spLocks noChangeShapeType="1"/>
            </p:cNvSpPr>
            <p:nvPr/>
          </p:nvSpPr>
          <p:spPr bwMode="auto">
            <a:xfrm flipH="1">
              <a:off x="685800" y="4686300"/>
              <a:ext cx="92075" cy="0"/>
            </a:xfrm>
            <a:prstGeom prst="line">
              <a:avLst/>
            </a:prstGeom>
            <a:noFill/>
            <a:ln w="12700">
              <a:solidFill>
                <a:schemeClr val="tx1"/>
              </a:solidFill>
              <a:round/>
              <a:headEnd/>
              <a:tailEnd/>
            </a:ln>
          </p:spPr>
          <p:txBody>
            <a:bodyPr wrap="none" anchor="ctr"/>
            <a:lstStyle/>
            <a:p>
              <a:endParaRPr lang="en-US"/>
            </a:p>
          </p:txBody>
        </p:sp>
        <p:grpSp>
          <p:nvGrpSpPr>
            <p:cNvPr id="82" name="Group 93"/>
            <p:cNvGrpSpPr>
              <a:grpSpLocks/>
            </p:cNvGrpSpPr>
            <p:nvPr/>
          </p:nvGrpSpPr>
          <p:grpSpPr bwMode="auto">
            <a:xfrm>
              <a:off x="685801" y="2209800"/>
              <a:ext cx="838201" cy="4114800"/>
              <a:chOff x="336" y="651"/>
              <a:chExt cx="750" cy="3492"/>
            </a:xfrm>
          </p:grpSpPr>
          <p:grpSp>
            <p:nvGrpSpPr>
              <p:cNvPr id="110" name="Group 94"/>
              <p:cNvGrpSpPr>
                <a:grpSpLocks/>
              </p:cNvGrpSpPr>
              <p:nvPr/>
            </p:nvGrpSpPr>
            <p:grpSpPr bwMode="auto">
              <a:xfrm>
                <a:off x="480" y="1056"/>
                <a:ext cx="386" cy="3087"/>
                <a:chOff x="625" y="1041"/>
                <a:chExt cx="386" cy="3087"/>
              </a:xfrm>
            </p:grpSpPr>
            <p:sp>
              <p:nvSpPr>
                <p:cNvPr id="112" name="Rectangle 95"/>
                <p:cNvSpPr>
                  <a:spLocks noChangeArrowheads="1"/>
                </p:cNvSpPr>
                <p:nvPr/>
              </p:nvSpPr>
              <p:spPr bwMode="auto">
                <a:xfrm>
                  <a:off x="625" y="3600"/>
                  <a:ext cx="386" cy="259"/>
                </a:xfrm>
                <a:prstGeom prst="rect">
                  <a:avLst/>
                </a:prstGeom>
                <a:noFill/>
                <a:ln w="12700">
                  <a:noFill/>
                  <a:miter lim="800000"/>
                  <a:headEnd/>
                  <a:tailEnd/>
                </a:ln>
              </p:spPr>
              <p:txBody>
                <a:bodyPr wrap="none" lIns="90488" tIns="44450" rIns="90488" bIns="44450">
                  <a:spAutoFit/>
                </a:bodyPr>
                <a:lstStyle/>
                <a:p>
                  <a:pPr eaLnBrk="0" hangingPunct="0"/>
                  <a:r>
                    <a:rPr lang="en-US" sz="1400">
                      <a:solidFill>
                        <a:srgbClr val="FFFF99"/>
                      </a:solidFill>
                      <a:latin typeface="Arial" charset="0"/>
                    </a:rPr>
                    <a:t>‘</a:t>
                  </a:r>
                  <a:r>
                    <a:rPr lang="en-US" sz="1400">
                      <a:solidFill>
                        <a:srgbClr val="04617B"/>
                      </a:solidFill>
                      <a:latin typeface="Arial" charset="0"/>
                    </a:rPr>
                    <a:t>74</a:t>
                  </a:r>
                </a:p>
              </p:txBody>
            </p:sp>
            <p:sp>
              <p:nvSpPr>
                <p:cNvPr id="113" name="Line 96"/>
                <p:cNvSpPr>
                  <a:spLocks noChangeShapeType="1"/>
                </p:cNvSpPr>
                <p:nvPr/>
              </p:nvSpPr>
              <p:spPr bwMode="auto">
                <a:xfrm flipH="1">
                  <a:off x="798" y="1041"/>
                  <a:ext cx="18" cy="3087"/>
                </a:xfrm>
                <a:prstGeom prst="line">
                  <a:avLst/>
                </a:prstGeom>
                <a:noFill/>
                <a:ln w="9525">
                  <a:noFill/>
                  <a:prstDash val="dash"/>
                  <a:round/>
                  <a:headEnd/>
                  <a:tailEnd/>
                </a:ln>
              </p:spPr>
              <p:txBody>
                <a:bodyPr wrap="none" anchor="ctr"/>
                <a:lstStyle/>
                <a:p>
                  <a:endParaRPr lang="en-US"/>
                </a:p>
              </p:txBody>
            </p:sp>
            <p:sp>
              <p:nvSpPr>
                <p:cNvPr id="114" name="Line 97"/>
                <p:cNvSpPr>
                  <a:spLocks noChangeShapeType="1"/>
                </p:cNvSpPr>
                <p:nvPr/>
              </p:nvSpPr>
              <p:spPr bwMode="auto">
                <a:xfrm flipV="1">
                  <a:off x="816" y="3504"/>
                  <a:ext cx="0" cy="60"/>
                </a:xfrm>
                <a:prstGeom prst="line">
                  <a:avLst/>
                </a:prstGeom>
                <a:noFill/>
                <a:ln w="12700">
                  <a:solidFill>
                    <a:schemeClr val="tx1"/>
                  </a:solidFill>
                  <a:round/>
                  <a:headEnd/>
                  <a:tailEnd/>
                </a:ln>
              </p:spPr>
              <p:txBody>
                <a:bodyPr wrap="none" anchor="ctr"/>
                <a:lstStyle/>
                <a:p>
                  <a:endParaRPr lang="en-US"/>
                </a:p>
              </p:txBody>
            </p:sp>
          </p:grpSp>
          <p:sp>
            <p:nvSpPr>
              <p:cNvPr id="111" name="Text Box 98"/>
              <p:cNvSpPr txBox="1">
                <a:spLocks noChangeArrowheads="1"/>
              </p:cNvSpPr>
              <p:nvPr/>
            </p:nvSpPr>
            <p:spPr bwMode="auto">
              <a:xfrm>
                <a:off x="336" y="651"/>
                <a:ext cx="750" cy="1171"/>
              </a:xfrm>
              <a:prstGeom prst="rect">
                <a:avLst/>
              </a:prstGeom>
              <a:solidFill>
                <a:srgbClr val="FFFFCC"/>
              </a:solidFill>
              <a:ln w="9525">
                <a:solidFill>
                  <a:schemeClr val="accent2"/>
                </a:solidFill>
                <a:miter lim="800000"/>
                <a:headEnd/>
                <a:tailEnd/>
              </a:ln>
            </p:spPr>
            <p:txBody>
              <a:bodyPr>
                <a:spAutoFit/>
              </a:bodyPr>
              <a:lstStyle/>
              <a:p>
                <a:pPr algn="ctr">
                  <a:spcBef>
                    <a:spcPct val="50000"/>
                  </a:spcBef>
                </a:pPr>
                <a:r>
                  <a:rPr lang="en-US" sz="1200" b="0">
                    <a:solidFill>
                      <a:srgbClr val="000066"/>
                    </a:solidFill>
                    <a:latin typeface="Arial" charset="0"/>
                  </a:rPr>
                  <a:t>Phase-out gasoline &amp; lead soldered cans  (1973)</a:t>
                </a:r>
              </a:p>
            </p:txBody>
          </p:sp>
        </p:grpSp>
        <p:sp>
          <p:nvSpPr>
            <p:cNvPr id="83" name="Text Box 99"/>
            <p:cNvSpPr txBox="1">
              <a:spLocks noChangeArrowheads="1"/>
            </p:cNvSpPr>
            <p:nvPr/>
          </p:nvSpPr>
          <p:spPr bwMode="auto">
            <a:xfrm>
              <a:off x="152400" y="838200"/>
              <a:ext cx="1266825" cy="831850"/>
            </a:xfrm>
            <a:prstGeom prst="rect">
              <a:avLst/>
            </a:prstGeom>
            <a:solidFill>
              <a:srgbClr val="FFFFCC"/>
            </a:solidFill>
            <a:ln w="9525">
              <a:solidFill>
                <a:schemeClr val="accent2"/>
              </a:solidFill>
              <a:miter lim="800000"/>
              <a:headEnd/>
              <a:tailEnd/>
            </a:ln>
          </p:spPr>
          <p:txBody>
            <a:bodyPr>
              <a:spAutoFit/>
            </a:bodyPr>
            <a:lstStyle/>
            <a:p>
              <a:r>
                <a:rPr lang="en-US" sz="1200" b="0">
                  <a:solidFill>
                    <a:srgbClr val="000066"/>
                  </a:solidFill>
                  <a:latin typeface="Arial" charset="0"/>
                </a:rPr>
                <a:t>Lead-based Paint Poisoning Prevention Act (1971)</a:t>
              </a:r>
            </a:p>
          </p:txBody>
        </p:sp>
        <p:sp>
          <p:nvSpPr>
            <p:cNvPr id="84" name="Rectangle 100"/>
            <p:cNvSpPr>
              <a:spLocks noChangeArrowheads="1"/>
            </p:cNvSpPr>
            <p:nvPr/>
          </p:nvSpPr>
          <p:spPr bwMode="auto">
            <a:xfrm>
              <a:off x="1676400" y="5715000"/>
              <a:ext cx="457200" cy="304800"/>
            </a:xfrm>
            <a:prstGeom prst="rect">
              <a:avLst/>
            </a:prstGeom>
            <a:noFill/>
            <a:ln w="12700">
              <a:noFill/>
              <a:miter lim="800000"/>
              <a:headEnd/>
              <a:tailEnd/>
            </a:ln>
          </p:spPr>
          <p:txBody>
            <a:bodyPr lIns="90488" tIns="44450" rIns="90488" bIns="44450">
              <a:spAutoFit/>
            </a:bodyPr>
            <a:lstStyle/>
            <a:p>
              <a:pPr eaLnBrk="0" hangingPunct="0"/>
              <a:r>
                <a:rPr lang="en-US" sz="1400">
                  <a:solidFill>
                    <a:srgbClr val="04617B"/>
                  </a:solidFill>
                  <a:latin typeface="Arial" charset="0"/>
                </a:rPr>
                <a:t>‘78</a:t>
              </a:r>
            </a:p>
          </p:txBody>
        </p:sp>
        <p:sp>
          <p:nvSpPr>
            <p:cNvPr id="85" name="Line 101"/>
            <p:cNvSpPr>
              <a:spLocks noChangeShapeType="1"/>
            </p:cNvSpPr>
            <p:nvPr/>
          </p:nvSpPr>
          <p:spPr bwMode="auto">
            <a:xfrm flipH="1">
              <a:off x="1905000" y="914400"/>
              <a:ext cx="30163" cy="4673600"/>
            </a:xfrm>
            <a:prstGeom prst="line">
              <a:avLst/>
            </a:prstGeom>
            <a:noFill/>
            <a:ln w="9525">
              <a:solidFill>
                <a:srgbClr val="04617B"/>
              </a:solidFill>
              <a:prstDash val="dash"/>
              <a:round/>
              <a:headEnd/>
              <a:tailEnd/>
            </a:ln>
          </p:spPr>
          <p:txBody>
            <a:bodyPr wrap="none" anchor="ctr"/>
            <a:lstStyle/>
            <a:p>
              <a:endParaRPr lang="en-US"/>
            </a:p>
          </p:txBody>
        </p:sp>
        <p:sp>
          <p:nvSpPr>
            <p:cNvPr id="86" name="Text Box 102"/>
            <p:cNvSpPr txBox="1">
              <a:spLocks noChangeArrowheads="1"/>
            </p:cNvSpPr>
            <p:nvPr/>
          </p:nvSpPr>
          <p:spPr bwMode="auto">
            <a:xfrm>
              <a:off x="1981200" y="1752600"/>
              <a:ext cx="1052513" cy="649288"/>
            </a:xfrm>
            <a:prstGeom prst="rect">
              <a:avLst/>
            </a:prstGeom>
            <a:solidFill>
              <a:srgbClr val="FFFFCC"/>
            </a:solidFill>
            <a:ln w="9525">
              <a:solidFill>
                <a:schemeClr val="accent2"/>
              </a:solidFill>
              <a:miter lim="800000"/>
              <a:headEnd/>
              <a:tailEnd/>
            </a:ln>
          </p:spPr>
          <p:txBody>
            <a:bodyPr>
              <a:spAutoFit/>
            </a:bodyPr>
            <a:lstStyle/>
            <a:p>
              <a:pPr algn="ctr"/>
              <a:r>
                <a:rPr lang="en-US" sz="1200" b="0">
                  <a:solidFill>
                    <a:srgbClr val="000066"/>
                  </a:solidFill>
                  <a:latin typeface="Arial" charset="0"/>
                </a:rPr>
                <a:t>Residential Lead Paint Ban (1978)</a:t>
              </a:r>
            </a:p>
          </p:txBody>
        </p:sp>
        <p:sp>
          <p:nvSpPr>
            <p:cNvPr id="87" name="Text Box 103"/>
            <p:cNvSpPr txBox="1">
              <a:spLocks noChangeArrowheads="1"/>
            </p:cNvSpPr>
            <p:nvPr/>
          </p:nvSpPr>
          <p:spPr bwMode="auto">
            <a:xfrm>
              <a:off x="5257800" y="762000"/>
              <a:ext cx="1209675" cy="1014413"/>
            </a:xfrm>
            <a:prstGeom prst="rect">
              <a:avLst/>
            </a:prstGeom>
            <a:solidFill>
              <a:srgbClr val="FFFFCC"/>
            </a:solidFill>
            <a:ln w="9525">
              <a:solidFill>
                <a:schemeClr val="accent2"/>
              </a:solidFill>
              <a:miter lim="800000"/>
              <a:headEnd/>
              <a:tailEnd/>
            </a:ln>
          </p:spPr>
          <p:txBody>
            <a:bodyPr>
              <a:spAutoFit/>
            </a:bodyPr>
            <a:lstStyle/>
            <a:p>
              <a:pPr algn="ctr"/>
              <a:r>
                <a:rPr lang="en-US" sz="1200" b="0">
                  <a:solidFill>
                    <a:srgbClr val="000066"/>
                  </a:solidFill>
                  <a:latin typeface="Arial" charset="0"/>
                </a:rPr>
                <a:t>Title X Housing &amp; Community Development Act (1992)</a:t>
              </a:r>
              <a:endParaRPr lang="en-US" sz="2000" b="0">
                <a:solidFill>
                  <a:srgbClr val="000066"/>
                </a:solidFill>
                <a:latin typeface="Arial" charset="0"/>
              </a:endParaRPr>
            </a:p>
          </p:txBody>
        </p:sp>
        <p:sp>
          <p:nvSpPr>
            <p:cNvPr id="88" name="Text Box 104"/>
            <p:cNvSpPr txBox="1">
              <a:spLocks noChangeArrowheads="1"/>
            </p:cNvSpPr>
            <p:nvPr/>
          </p:nvSpPr>
          <p:spPr bwMode="auto">
            <a:xfrm>
              <a:off x="6934200" y="3810000"/>
              <a:ext cx="1752600" cy="649288"/>
            </a:xfrm>
            <a:prstGeom prst="rect">
              <a:avLst/>
            </a:prstGeom>
            <a:solidFill>
              <a:srgbClr val="FFFFCC"/>
            </a:solidFill>
            <a:ln w="9525">
              <a:solidFill>
                <a:schemeClr val="accent2"/>
              </a:solidFill>
              <a:miter lim="800000"/>
              <a:headEnd/>
              <a:tailEnd/>
            </a:ln>
          </p:spPr>
          <p:txBody>
            <a:bodyPr>
              <a:spAutoFit/>
            </a:bodyPr>
            <a:lstStyle/>
            <a:p>
              <a:pPr algn="ctr"/>
              <a:r>
                <a:rPr lang="en-US" sz="1200" b="0">
                  <a:solidFill>
                    <a:srgbClr val="000066"/>
                  </a:solidFill>
                  <a:latin typeface="Arial" charset="0"/>
                </a:rPr>
                <a:t>Housing units with lead paint reduced by 40% since 1990</a:t>
              </a:r>
            </a:p>
          </p:txBody>
        </p:sp>
        <p:sp>
          <p:nvSpPr>
            <p:cNvPr id="89" name="Text Box 105"/>
            <p:cNvSpPr txBox="1">
              <a:spLocks noChangeArrowheads="1"/>
            </p:cNvSpPr>
            <p:nvPr/>
          </p:nvSpPr>
          <p:spPr bwMode="auto">
            <a:xfrm>
              <a:off x="3352800" y="1752600"/>
              <a:ext cx="1585913" cy="1562100"/>
            </a:xfrm>
            <a:prstGeom prst="rect">
              <a:avLst/>
            </a:prstGeom>
            <a:solidFill>
              <a:srgbClr val="FFFFCC"/>
            </a:solidFill>
            <a:ln w="9525">
              <a:solidFill>
                <a:schemeClr val="accent2"/>
              </a:solidFill>
              <a:miter lim="800000"/>
              <a:headEnd/>
              <a:tailEnd/>
            </a:ln>
          </p:spPr>
          <p:txBody>
            <a:bodyPr>
              <a:spAutoFit/>
            </a:bodyPr>
            <a:lstStyle/>
            <a:p>
              <a:pPr algn="ctr"/>
              <a:r>
                <a:rPr lang="en-US" sz="1200" b="0">
                  <a:solidFill>
                    <a:srgbClr val="000066"/>
                  </a:solidFill>
                  <a:latin typeface="Arial" charset="0"/>
                </a:rPr>
                <a:t>Lead Contamination Control Act (1988)</a:t>
              </a:r>
            </a:p>
            <a:p>
              <a:pPr algn="ctr"/>
              <a:r>
                <a:rPr lang="en-US" sz="1200" b="0">
                  <a:solidFill>
                    <a:srgbClr val="000066"/>
                  </a:solidFill>
                  <a:latin typeface="Arial" charset="0"/>
                </a:rPr>
                <a:t>Virtual Elimination of Lead in Gasoline</a:t>
              </a:r>
            </a:p>
            <a:p>
              <a:pPr algn="ctr"/>
              <a:endParaRPr lang="en-US" sz="1200" b="0">
                <a:solidFill>
                  <a:srgbClr val="000066"/>
                </a:solidFill>
                <a:latin typeface="Arial" charset="0"/>
              </a:endParaRPr>
            </a:p>
            <a:p>
              <a:pPr algn="ctr"/>
              <a:r>
                <a:rPr lang="en-US" sz="1200" b="0">
                  <a:solidFill>
                    <a:srgbClr val="000066"/>
                  </a:solidFill>
                  <a:latin typeface="Arial" charset="0"/>
                </a:rPr>
                <a:t>McKinney Act </a:t>
              </a:r>
            </a:p>
            <a:p>
              <a:pPr algn="ctr"/>
              <a:r>
                <a:rPr lang="en-US" sz="1200" b="0">
                  <a:solidFill>
                    <a:srgbClr val="000066"/>
                  </a:solidFill>
                  <a:latin typeface="Arial" charset="0"/>
                </a:rPr>
                <a:t>Public Housing Abatement (1989)</a:t>
              </a:r>
              <a:endParaRPr lang="en-US" sz="2000" b="0">
                <a:solidFill>
                  <a:srgbClr val="000066"/>
                </a:solidFill>
                <a:latin typeface="Arial" charset="0"/>
              </a:endParaRPr>
            </a:p>
          </p:txBody>
        </p:sp>
        <p:sp>
          <p:nvSpPr>
            <p:cNvPr id="90" name="Text Box 106"/>
            <p:cNvSpPr txBox="1">
              <a:spLocks noChangeArrowheads="1"/>
            </p:cNvSpPr>
            <p:nvPr/>
          </p:nvSpPr>
          <p:spPr bwMode="auto">
            <a:xfrm>
              <a:off x="5181600" y="3048000"/>
              <a:ext cx="1676400" cy="649288"/>
            </a:xfrm>
            <a:prstGeom prst="rect">
              <a:avLst/>
            </a:prstGeom>
            <a:solidFill>
              <a:srgbClr val="FFFFCC"/>
            </a:solidFill>
            <a:ln w="9525">
              <a:solidFill>
                <a:schemeClr val="accent2"/>
              </a:solidFill>
              <a:miter lim="800000"/>
              <a:headEnd/>
              <a:tailEnd/>
            </a:ln>
          </p:spPr>
          <p:txBody>
            <a:bodyPr>
              <a:spAutoFit/>
            </a:bodyPr>
            <a:lstStyle/>
            <a:p>
              <a:r>
                <a:rPr lang="en-US" sz="1200" b="0">
                  <a:solidFill>
                    <a:srgbClr val="000066"/>
                  </a:solidFill>
                  <a:latin typeface="Arial" charset="0"/>
                </a:rPr>
                <a:t>Ban on lead solder</a:t>
              </a:r>
            </a:p>
            <a:p>
              <a:r>
                <a:rPr lang="en-US" sz="1200" b="0">
                  <a:solidFill>
                    <a:srgbClr val="000066"/>
                  </a:solidFill>
                  <a:latin typeface="Arial" charset="0"/>
                </a:rPr>
                <a:t> in food cans (1995) </a:t>
              </a:r>
            </a:p>
            <a:p>
              <a:r>
                <a:rPr lang="en-US" sz="1200" b="0">
                  <a:solidFill>
                    <a:srgbClr val="000066"/>
                  </a:solidFill>
                  <a:latin typeface="Arial" charset="0"/>
                </a:rPr>
                <a:t>Const Work Stds (96)</a:t>
              </a:r>
            </a:p>
          </p:txBody>
        </p:sp>
        <p:sp>
          <p:nvSpPr>
            <p:cNvPr id="91" name="Line 120"/>
            <p:cNvSpPr>
              <a:spLocks noChangeShapeType="1"/>
            </p:cNvSpPr>
            <p:nvPr/>
          </p:nvSpPr>
          <p:spPr bwMode="auto">
            <a:xfrm flipH="1">
              <a:off x="7162800" y="4437062"/>
              <a:ext cx="0" cy="1125537"/>
            </a:xfrm>
            <a:prstGeom prst="line">
              <a:avLst/>
            </a:prstGeom>
            <a:noFill/>
            <a:ln w="9525">
              <a:solidFill>
                <a:srgbClr val="04617B"/>
              </a:solidFill>
              <a:prstDash val="dash"/>
              <a:round/>
              <a:headEnd/>
              <a:tailEnd/>
            </a:ln>
          </p:spPr>
          <p:txBody>
            <a:bodyPr wrap="none" anchor="ctr"/>
            <a:lstStyle/>
            <a:p>
              <a:endParaRPr lang="en-US"/>
            </a:p>
          </p:txBody>
        </p:sp>
        <p:sp>
          <p:nvSpPr>
            <p:cNvPr id="92" name="Text Box 121"/>
            <p:cNvSpPr txBox="1">
              <a:spLocks noChangeArrowheads="1"/>
            </p:cNvSpPr>
            <p:nvPr/>
          </p:nvSpPr>
          <p:spPr bwMode="auto">
            <a:xfrm>
              <a:off x="3200400" y="762000"/>
              <a:ext cx="1052513" cy="831850"/>
            </a:xfrm>
            <a:prstGeom prst="rect">
              <a:avLst/>
            </a:prstGeom>
            <a:solidFill>
              <a:srgbClr val="FFFFCC"/>
            </a:solidFill>
            <a:ln w="9525">
              <a:solidFill>
                <a:schemeClr val="accent2"/>
              </a:solidFill>
              <a:miter lim="800000"/>
              <a:headEnd/>
              <a:tailEnd/>
            </a:ln>
          </p:spPr>
          <p:txBody>
            <a:bodyPr>
              <a:spAutoFit/>
            </a:bodyPr>
            <a:lstStyle/>
            <a:p>
              <a:pPr algn="ctr"/>
              <a:r>
                <a:rPr lang="en-US" sz="1200" b="0">
                  <a:solidFill>
                    <a:srgbClr val="000066"/>
                  </a:solidFill>
                  <a:latin typeface="Arial" charset="0"/>
                </a:rPr>
                <a:t>Lead in Plumbing banned (1986)</a:t>
              </a:r>
            </a:p>
          </p:txBody>
        </p:sp>
        <p:sp>
          <p:nvSpPr>
            <p:cNvPr id="93" name="Rectangle 122"/>
            <p:cNvSpPr>
              <a:spLocks noChangeArrowheads="1"/>
            </p:cNvSpPr>
            <p:nvPr/>
          </p:nvSpPr>
          <p:spPr bwMode="auto">
            <a:xfrm>
              <a:off x="7467600" y="5715000"/>
              <a:ext cx="439738" cy="304800"/>
            </a:xfrm>
            <a:prstGeom prst="rect">
              <a:avLst/>
            </a:prstGeom>
            <a:noFill/>
            <a:ln w="9525">
              <a:noFill/>
              <a:miter lim="800000"/>
              <a:headEnd/>
              <a:tailEnd/>
            </a:ln>
          </p:spPr>
          <p:txBody>
            <a:bodyPr wrap="none">
              <a:spAutoFit/>
            </a:bodyPr>
            <a:lstStyle/>
            <a:p>
              <a:pPr eaLnBrk="0" hangingPunct="0"/>
              <a:r>
                <a:rPr lang="en-US" sz="1400">
                  <a:solidFill>
                    <a:srgbClr val="04617B"/>
                  </a:solidFill>
                </a:rPr>
                <a:t>‘</a:t>
              </a:r>
              <a:r>
                <a:rPr lang="en-US" sz="1400">
                  <a:solidFill>
                    <a:srgbClr val="04617B"/>
                  </a:solidFill>
                  <a:latin typeface="Arial" charset="0"/>
                </a:rPr>
                <a:t>02</a:t>
              </a:r>
            </a:p>
          </p:txBody>
        </p:sp>
        <p:sp>
          <p:nvSpPr>
            <p:cNvPr id="94" name="Line 123"/>
            <p:cNvSpPr>
              <a:spLocks noChangeShapeType="1"/>
            </p:cNvSpPr>
            <p:nvPr/>
          </p:nvSpPr>
          <p:spPr bwMode="auto">
            <a:xfrm flipV="1">
              <a:off x="8229600" y="5638800"/>
              <a:ext cx="0" cy="93663"/>
            </a:xfrm>
            <a:prstGeom prst="line">
              <a:avLst/>
            </a:prstGeom>
            <a:noFill/>
            <a:ln w="12700">
              <a:solidFill>
                <a:schemeClr val="tx1"/>
              </a:solidFill>
              <a:round/>
              <a:headEnd/>
              <a:tailEnd/>
            </a:ln>
          </p:spPr>
          <p:txBody>
            <a:bodyPr wrap="none" anchor="ctr"/>
            <a:lstStyle/>
            <a:p>
              <a:endParaRPr lang="en-US"/>
            </a:p>
          </p:txBody>
        </p:sp>
        <p:sp>
          <p:nvSpPr>
            <p:cNvPr id="95" name="Rectangle 127"/>
            <p:cNvSpPr>
              <a:spLocks noChangeArrowheads="1"/>
            </p:cNvSpPr>
            <p:nvPr/>
          </p:nvSpPr>
          <p:spPr bwMode="auto">
            <a:xfrm>
              <a:off x="8001000" y="5715000"/>
              <a:ext cx="420688" cy="304800"/>
            </a:xfrm>
            <a:prstGeom prst="rect">
              <a:avLst/>
            </a:prstGeom>
            <a:noFill/>
            <a:ln w="9525">
              <a:noFill/>
              <a:miter lim="800000"/>
              <a:headEnd/>
              <a:tailEnd/>
            </a:ln>
          </p:spPr>
          <p:txBody>
            <a:bodyPr wrap="none">
              <a:spAutoFit/>
            </a:bodyPr>
            <a:lstStyle/>
            <a:p>
              <a:pPr eaLnBrk="0" hangingPunct="0"/>
              <a:r>
                <a:rPr lang="en-US" sz="1400">
                  <a:solidFill>
                    <a:srgbClr val="04617B"/>
                  </a:solidFill>
                </a:rPr>
                <a:t>‘04</a:t>
              </a:r>
            </a:p>
          </p:txBody>
        </p:sp>
        <p:sp>
          <p:nvSpPr>
            <p:cNvPr id="96" name="Line 128"/>
            <p:cNvSpPr>
              <a:spLocks noChangeShapeType="1"/>
            </p:cNvSpPr>
            <p:nvPr/>
          </p:nvSpPr>
          <p:spPr bwMode="auto">
            <a:xfrm flipV="1">
              <a:off x="9144000" y="5638800"/>
              <a:ext cx="0" cy="95250"/>
            </a:xfrm>
            <a:prstGeom prst="line">
              <a:avLst/>
            </a:prstGeom>
            <a:noFill/>
            <a:ln w="12700">
              <a:solidFill>
                <a:schemeClr val="tx1"/>
              </a:solidFill>
              <a:round/>
              <a:headEnd/>
              <a:tailEnd/>
            </a:ln>
          </p:spPr>
          <p:txBody>
            <a:bodyPr wrap="none" anchor="ctr"/>
            <a:lstStyle/>
            <a:p>
              <a:endParaRPr lang="en-US"/>
            </a:p>
          </p:txBody>
        </p:sp>
        <p:sp>
          <p:nvSpPr>
            <p:cNvPr id="97" name="Line 130"/>
            <p:cNvSpPr>
              <a:spLocks noChangeShapeType="1"/>
            </p:cNvSpPr>
            <p:nvPr/>
          </p:nvSpPr>
          <p:spPr bwMode="auto">
            <a:xfrm flipV="1">
              <a:off x="4800600" y="5562600"/>
              <a:ext cx="0" cy="93663"/>
            </a:xfrm>
            <a:prstGeom prst="line">
              <a:avLst/>
            </a:prstGeom>
            <a:noFill/>
            <a:ln w="12700">
              <a:solidFill>
                <a:schemeClr val="tx1"/>
              </a:solidFill>
              <a:round/>
              <a:headEnd/>
              <a:tailEnd/>
            </a:ln>
          </p:spPr>
          <p:txBody>
            <a:bodyPr wrap="none" anchor="ctr"/>
            <a:lstStyle/>
            <a:p>
              <a:endParaRPr lang="en-US"/>
            </a:p>
          </p:txBody>
        </p:sp>
        <p:sp>
          <p:nvSpPr>
            <p:cNvPr id="98" name="Text Box 135"/>
            <p:cNvSpPr txBox="1">
              <a:spLocks noChangeArrowheads="1"/>
            </p:cNvSpPr>
            <p:nvPr/>
          </p:nvSpPr>
          <p:spPr bwMode="auto">
            <a:xfrm>
              <a:off x="1524000" y="762000"/>
              <a:ext cx="1052513" cy="831850"/>
            </a:xfrm>
            <a:prstGeom prst="rect">
              <a:avLst/>
            </a:prstGeom>
            <a:solidFill>
              <a:srgbClr val="FFFFCC"/>
            </a:solidFill>
            <a:ln w="9525">
              <a:solidFill>
                <a:schemeClr val="accent2"/>
              </a:solidFill>
              <a:miter lim="800000"/>
              <a:headEnd/>
              <a:tailEnd/>
            </a:ln>
          </p:spPr>
          <p:txBody>
            <a:bodyPr>
              <a:spAutoFit/>
            </a:bodyPr>
            <a:lstStyle/>
            <a:p>
              <a:pPr algn="ctr"/>
              <a:r>
                <a:rPr lang="en-US" sz="1200" b="0" dirty="0">
                  <a:solidFill>
                    <a:srgbClr val="000066"/>
                  </a:solidFill>
                  <a:latin typeface="Arial" charset="0"/>
                </a:rPr>
                <a:t>Air &amp; </a:t>
              </a:r>
              <a:r>
                <a:rPr lang="en-US" sz="1200" b="0" dirty="0" err="1">
                  <a:solidFill>
                    <a:srgbClr val="000066"/>
                  </a:solidFill>
                  <a:latin typeface="Arial" charset="0"/>
                </a:rPr>
                <a:t>Ind</a:t>
              </a:r>
              <a:r>
                <a:rPr lang="en-US" sz="1200" b="0" dirty="0">
                  <a:solidFill>
                    <a:srgbClr val="000066"/>
                  </a:solidFill>
                  <a:latin typeface="Arial" charset="0"/>
                </a:rPr>
                <a:t> Workplace Standards (1978)</a:t>
              </a:r>
            </a:p>
          </p:txBody>
        </p:sp>
        <p:sp>
          <p:nvSpPr>
            <p:cNvPr id="99" name="Line 136"/>
            <p:cNvSpPr>
              <a:spLocks noChangeShapeType="1"/>
            </p:cNvSpPr>
            <p:nvPr/>
          </p:nvSpPr>
          <p:spPr bwMode="auto">
            <a:xfrm flipH="1">
              <a:off x="6934200" y="2819400"/>
              <a:ext cx="0" cy="3352800"/>
            </a:xfrm>
            <a:prstGeom prst="line">
              <a:avLst/>
            </a:prstGeom>
            <a:noFill/>
            <a:ln w="9525">
              <a:solidFill>
                <a:srgbClr val="FFFF99"/>
              </a:solidFill>
              <a:prstDash val="dash"/>
              <a:round/>
              <a:headEnd/>
              <a:tailEnd/>
            </a:ln>
          </p:spPr>
          <p:txBody>
            <a:bodyPr wrap="none" anchor="ctr"/>
            <a:lstStyle/>
            <a:p>
              <a:endParaRPr lang="en-US"/>
            </a:p>
          </p:txBody>
        </p:sp>
        <p:sp>
          <p:nvSpPr>
            <p:cNvPr id="100" name="Text Box 137"/>
            <p:cNvSpPr txBox="1">
              <a:spLocks noChangeArrowheads="1"/>
            </p:cNvSpPr>
            <p:nvPr/>
          </p:nvSpPr>
          <p:spPr bwMode="auto">
            <a:xfrm>
              <a:off x="6781800" y="1828800"/>
              <a:ext cx="1066800" cy="1200150"/>
            </a:xfrm>
            <a:prstGeom prst="rect">
              <a:avLst/>
            </a:prstGeom>
            <a:solidFill>
              <a:srgbClr val="FFFF99"/>
            </a:solidFill>
            <a:ln w="9525">
              <a:solidFill>
                <a:schemeClr val="accent1"/>
              </a:solidFill>
              <a:miter lim="800000"/>
              <a:headEnd/>
              <a:tailEnd/>
            </a:ln>
          </p:spPr>
          <p:txBody>
            <a:bodyPr>
              <a:spAutoFit/>
            </a:bodyPr>
            <a:lstStyle/>
            <a:p>
              <a:pPr algn="ctr">
                <a:spcBef>
                  <a:spcPct val="50000"/>
                </a:spcBef>
              </a:pPr>
              <a:r>
                <a:rPr lang="en-US" sz="1200" b="0">
                  <a:solidFill>
                    <a:srgbClr val="04617B"/>
                  </a:solidFill>
                  <a:latin typeface="Arial" charset="0"/>
                </a:rPr>
                <a:t>Housing Lead Dust &amp; Soil Std Published (1999 &amp; 2001)</a:t>
              </a:r>
            </a:p>
          </p:txBody>
        </p:sp>
        <p:sp>
          <p:nvSpPr>
            <p:cNvPr id="101" name="Line 138"/>
            <p:cNvSpPr>
              <a:spLocks noChangeShapeType="1"/>
            </p:cNvSpPr>
            <p:nvPr/>
          </p:nvSpPr>
          <p:spPr bwMode="auto">
            <a:xfrm flipH="1">
              <a:off x="6172200" y="3810000"/>
              <a:ext cx="0" cy="1828800"/>
            </a:xfrm>
            <a:prstGeom prst="line">
              <a:avLst/>
            </a:prstGeom>
            <a:noFill/>
            <a:ln w="9525">
              <a:solidFill>
                <a:srgbClr val="04617B"/>
              </a:solidFill>
              <a:prstDash val="dash"/>
              <a:round/>
              <a:headEnd/>
              <a:tailEnd/>
            </a:ln>
          </p:spPr>
          <p:txBody>
            <a:bodyPr wrap="none" anchor="ctr"/>
            <a:lstStyle/>
            <a:p>
              <a:endParaRPr lang="en-US"/>
            </a:p>
          </p:txBody>
        </p:sp>
        <p:sp>
          <p:nvSpPr>
            <p:cNvPr id="102" name="Text Box 139"/>
            <p:cNvSpPr txBox="1">
              <a:spLocks noChangeArrowheads="1"/>
            </p:cNvSpPr>
            <p:nvPr/>
          </p:nvSpPr>
          <p:spPr bwMode="auto">
            <a:xfrm>
              <a:off x="6096000" y="3886200"/>
              <a:ext cx="762000" cy="366713"/>
            </a:xfrm>
            <a:prstGeom prst="rect">
              <a:avLst/>
            </a:prstGeom>
            <a:noFill/>
            <a:ln w="9525">
              <a:noFill/>
              <a:miter lim="800000"/>
              <a:headEnd/>
              <a:tailEnd/>
            </a:ln>
          </p:spPr>
          <p:txBody>
            <a:bodyPr>
              <a:spAutoFit/>
            </a:bodyPr>
            <a:lstStyle/>
            <a:p>
              <a:pPr algn="ctr">
                <a:spcBef>
                  <a:spcPct val="50000"/>
                </a:spcBef>
              </a:pPr>
              <a:endParaRPr lang="en-US" sz="1800">
                <a:solidFill>
                  <a:schemeClr val="hlink"/>
                </a:solidFill>
                <a:latin typeface="Arial Black" pitchFamily="34" charset="0"/>
              </a:endParaRPr>
            </a:p>
          </p:txBody>
        </p:sp>
        <p:sp>
          <p:nvSpPr>
            <p:cNvPr id="103" name="Text Box 140"/>
            <p:cNvSpPr txBox="1">
              <a:spLocks noChangeArrowheads="1"/>
            </p:cNvSpPr>
            <p:nvPr/>
          </p:nvSpPr>
          <p:spPr bwMode="auto">
            <a:xfrm>
              <a:off x="5638800" y="3810000"/>
              <a:ext cx="1219200" cy="646113"/>
            </a:xfrm>
            <a:prstGeom prst="rect">
              <a:avLst/>
            </a:prstGeom>
            <a:solidFill>
              <a:srgbClr val="FFFF99"/>
            </a:solidFill>
            <a:ln w="9525">
              <a:solidFill>
                <a:schemeClr val="accent1"/>
              </a:solidFill>
              <a:miter lim="800000"/>
              <a:headEnd/>
              <a:tailEnd/>
            </a:ln>
          </p:spPr>
          <p:txBody>
            <a:bodyPr>
              <a:spAutoFit/>
            </a:bodyPr>
            <a:lstStyle/>
            <a:p>
              <a:pPr algn="ctr">
                <a:spcBef>
                  <a:spcPct val="50000"/>
                </a:spcBef>
              </a:pPr>
              <a:r>
                <a:rPr lang="en-US" sz="1200" b="0">
                  <a:solidFill>
                    <a:srgbClr val="04617B"/>
                  </a:solidFill>
                  <a:latin typeface="Arial" charset="0"/>
                </a:rPr>
                <a:t>Lead Disclosure Rule (1996)</a:t>
              </a:r>
            </a:p>
          </p:txBody>
        </p:sp>
        <p:sp>
          <p:nvSpPr>
            <p:cNvPr id="104" name="Line 141"/>
            <p:cNvSpPr>
              <a:spLocks noChangeShapeType="1"/>
            </p:cNvSpPr>
            <p:nvPr/>
          </p:nvSpPr>
          <p:spPr bwMode="auto">
            <a:xfrm flipH="1">
              <a:off x="5410200" y="1776412"/>
              <a:ext cx="0" cy="3786187"/>
            </a:xfrm>
            <a:prstGeom prst="line">
              <a:avLst/>
            </a:prstGeom>
            <a:noFill/>
            <a:ln w="9525">
              <a:solidFill>
                <a:srgbClr val="04617B"/>
              </a:solidFill>
              <a:prstDash val="dash"/>
              <a:round/>
              <a:headEnd/>
              <a:tailEnd/>
            </a:ln>
          </p:spPr>
          <p:txBody>
            <a:bodyPr wrap="none" anchor="ctr"/>
            <a:lstStyle/>
            <a:p>
              <a:endParaRPr lang="en-US"/>
            </a:p>
          </p:txBody>
        </p:sp>
        <p:sp>
          <p:nvSpPr>
            <p:cNvPr id="105" name="Text Box 142"/>
            <p:cNvSpPr txBox="1">
              <a:spLocks noChangeArrowheads="1"/>
            </p:cNvSpPr>
            <p:nvPr/>
          </p:nvSpPr>
          <p:spPr bwMode="auto">
            <a:xfrm>
              <a:off x="5105400" y="1981200"/>
              <a:ext cx="1066800" cy="1016000"/>
            </a:xfrm>
            <a:prstGeom prst="rect">
              <a:avLst/>
            </a:prstGeom>
            <a:solidFill>
              <a:srgbClr val="FFFF99"/>
            </a:solidFill>
            <a:ln w="9525">
              <a:solidFill>
                <a:schemeClr val="accent1"/>
              </a:solidFill>
              <a:miter lim="800000"/>
              <a:headEnd/>
              <a:tailEnd/>
            </a:ln>
          </p:spPr>
          <p:txBody>
            <a:bodyPr>
              <a:spAutoFit/>
            </a:bodyPr>
            <a:lstStyle/>
            <a:p>
              <a:pPr algn="ctr">
                <a:spcBef>
                  <a:spcPct val="50000"/>
                </a:spcBef>
              </a:pPr>
              <a:r>
                <a:rPr lang="en-US" sz="1200" b="0">
                  <a:solidFill>
                    <a:srgbClr val="04617B"/>
                  </a:solidFill>
                  <a:latin typeface="Arial" charset="0"/>
                </a:rPr>
                <a:t>Private Housing Lead Paint Grants (1991)</a:t>
              </a:r>
              <a:endParaRPr lang="en-US" sz="4400">
                <a:solidFill>
                  <a:srgbClr val="04617B"/>
                </a:solidFill>
                <a:latin typeface="Arial Black" pitchFamily="34" charset="0"/>
              </a:endParaRPr>
            </a:p>
          </p:txBody>
        </p:sp>
        <p:sp>
          <p:nvSpPr>
            <p:cNvPr id="106" name="Text Box 143"/>
            <p:cNvSpPr txBox="1">
              <a:spLocks noChangeArrowheads="1"/>
            </p:cNvSpPr>
            <p:nvPr/>
          </p:nvSpPr>
          <p:spPr bwMode="auto">
            <a:xfrm>
              <a:off x="6781800" y="914400"/>
              <a:ext cx="1371600" cy="639763"/>
            </a:xfrm>
            <a:prstGeom prst="rect">
              <a:avLst/>
            </a:prstGeom>
            <a:solidFill>
              <a:srgbClr val="FFFF99"/>
            </a:solidFill>
            <a:ln w="9525">
              <a:solidFill>
                <a:srgbClr val="C00000"/>
              </a:solidFill>
              <a:miter lim="800000"/>
              <a:headEnd/>
              <a:tailEnd/>
            </a:ln>
          </p:spPr>
          <p:txBody>
            <a:bodyPr>
              <a:spAutoFit/>
            </a:bodyPr>
            <a:lstStyle/>
            <a:p>
              <a:pPr>
                <a:spcBef>
                  <a:spcPct val="50000"/>
                </a:spcBef>
              </a:pPr>
              <a:r>
                <a:rPr lang="en-US" sz="1200" b="0" dirty="0">
                  <a:solidFill>
                    <a:srgbClr val="000066"/>
                  </a:solidFill>
                  <a:latin typeface="Arial" charset="0"/>
                </a:rPr>
                <a:t>Federally Assisted Housing Rule 1999</a:t>
              </a:r>
            </a:p>
          </p:txBody>
        </p:sp>
        <p:sp>
          <p:nvSpPr>
            <p:cNvPr id="107" name="Line 144"/>
            <p:cNvSpPr>
              <a:spLocks noChangeShapeType="1"/>
            </p:cNvSpPr>
            <p:nvPr/>
          </p:nvSpPr>
          <p:spPr bwMode="auto">
            <a:xfrm>
              <a:off x="6781800" y="1371600"/>
              <a:ext cx="76200" cy="4191000"/>
            </a:xfrm>
            <a:prstGeom prst="line">
              <a:avLst/>
            </a:prstGeom>
            <a:noFill/>
            <a:ln w="9525">
              <a:solidFill>
                <a:srgbClr val="04617B"/>
              </a:solidFill>
              <a:prstDash val="dash"/>
              <a:round/>
              <a:headEnd/>
              <a:tailEnd/>
            </a:ln>
          </p:spPr>
          <p:txBody>
            <a:bodyPr wrap="none" anchor="ctr"/>
            <a:lstStyle/>
            <a:p>
              <a:endParaRPr lang="en-US"/>
            </a:p>
          </p:txBody>
        </p:sp>
        <p:sp>
          <p:nvSpPr>
            <p:cNvPr id="108" name="Text Box 145"/>
            <p:cNvSpPr txBox="1">
              <a:spLocks noChangeArrowheads="1"/>
            </p:cNvSpPr>
            <p:nvPr/>
          </p:nvSpPr>
          <p:spPr bwMode="auto">
            <a:xfrm>
              <a:off x="7924800" y="1905000"/>
              <a:ext cx="1066800" cy="1016000"/>
            </a:xfrm>
            <a:prstGeom prst="rect">
              <a:avLst/>
            </a:prstGeom>
            <a:solidFill>
              <a:srgbClr val="FFFF99"/>
            </a:solidFill>
            <a:ln w="9525">
              <a:solidFill>
                <a:schemeClr val="accent1"/>
              </a:solidFill>
              <a:miter lim="800000"/>
              <a:headEnd/>
              <a:tailEnd/>
            </a:ln>
          </p:spPr>
          <p:txBody>
            <a:bodyPr>
              <a:spAutoFit/>
            </a:bodyPr>
            <a:lstStyle/>
            <a:p>
              <a:pPr algn="ctr">
                <a:spcBef>
                  <a:spcPct val="50000"/>
                </a:spcBef>
              </a:pPr>
              <a:r>
                <a:rPr lang="en-US" sz="1200" b="0">
                  <a:solidFill>
                    <a:srgbClr val="04617B"/>
                  </a:solidFill>
                  <a:latin typeface="Arial" charset="0"/>
                </a:rPr>
                <a:t>Renovation/Painting Rule Published  (2008)</a:t>
              </a:r>
            </a:p>
          </p:txBody>
        </p:sp>
        <p:sp>
          <p:nvSpPr>
            <p:cNvPr id="109" name="Line 146"/>
            <p:cNvSpPr>
              <a:spLocks noChangeShapeType="1"/>
            </p:cNvSpPr>
            <p:nvPr/>
          </p:nvSpPr>
          <p:spPr bwMode="auto">
            <a:xfrm flipH="1">
              <a:off x="8839200" y="2921000"/>
              <a:ext cx="0" cy="2717800"/>
            </a:xfrm>
            <a:prstGeom prst="line">
              <a:avLst/>
            </a:prstGeom>
            <a:noFill/>
            <a:ln w="9525">
              <a:solidFill>
                <a:srgbClr val="04617B"/>
              </a:solidFill>
              <a:prstDash val="dash"/>
              <a:round/>
              <a:headEnd/>
              <a:tailEnd/>
            </a:ln>
          </p:spPr>
          <p:txBody>
            <a:bodyPr wrap="none" anchor="ctr"/>
            <a:lstStyle/>
            <a:p>
              <a:endParaRPr lang="en-US"/>
            </a:p>
          </p:txBody>
        </p:sp>
      </p:grpSp>
      <p:sp>
        <p:nvSpPr>
          <p:cNvPr id="128" name="Title 1"/>
          <p:cNvSpPr txBox="1">
            <a:spLocks/>
          </p:cNvSpPr>
          <p:nvPr/>
        </p:nvSpPr>
        <p:spPr>
          <a:xfrm>
            <a:off x="13848" y="636542"/>
            <a:ext cx="4950688" cy="925119"/>
          </a:xfrm>
          <a:prstGeom prst="rect">
            <a:avLst/>
          </a:prstGeom>
        </p:spPr>
        <p:txBody>
          <a:bodyPr/>
          <a:lstStyle/>
          <a:p>
            <a:pPr lvl="0">
              <a:spcBef>
                <a:spcPct val="0"/>
              </a:spcBef>
              <a:defRPr/>
            </a:pPr>
            <a:r>
              <a:rPr kumimoji="0" lang="en-US" sz="2600" b="1" i="0" u="none" strike="noStrike" kern="1200" cap="none" spc="0" normalizeH="0" baseline="0" noProof="0" dirty="0" smtClean="0">
                <a:ln>
                  <a:noFill/>
                </a:ln>
                <a:solidFill>
                  <a:srgbClr val="2467A6"/>
                </a:solidFill>
                <a:effectLst/>
                <a:uLnTx/>
                <a:uFillTx/>
                <a:latin typeface="Arial"/>
                <a:ea typeface="+mj-ea"/>
                <a:cs typeface="Arial"/>
              </a:rPr>
              <a:t>U.S. Selected Lead Poisoning Prevention Policies</a:t>
            </a:r>
            <a:endParaRPr kumimoji="0" lang="en-US" sz="2600" b="1" i="0" u="none" strike="noStrike" kern="1200" cap="none" spc="0" normalizeH="0" baseline="0" noProof="0" dirty="0">
              <a:ln>
                <a:noFill/>
              </a:ln>
              <a:solidFill>
                <a:srgbClr val="2467A6"/>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880</TotalTime>
  <Words>2269</Words>
  <Application>Microsoft Office PowerPoint</Application>
  <PresentationFormat>On-screen Show (4:3)</PresentationFormat>
  <Paragraphs>310</Paragraphs>
  <Slides>70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宋体</vt:lpstr>
      <vt:lpstr>Arial</vt:lpstr>
      <vt:lpstr>Arial Black</vt:lpstr>
      <vt:lpstr>Calibri</vt:lpstr>
      <vt:lpstr>Cordia New</vt:lpstr>
      <vt:lpstr>Lucida Sans</vt:lpstr>
      <vt:lpstr>ＭＳ Ｐゴシック</vt:lpstr>
      <vt:lpstr>ＭＳ Ｐゴシック</vt:lpstr>
      <vt:lpstr>Times New Roman</vt:lpstr>
      <vt:lpstr>Wingdings</vt:lpstr>
      <vt:lpstr>Office Theme</vt:lpstr>
      <vt:lpstr>PowerPoint Presentation</vt:lpstr>
      <vt:lpstr>Outline</vt:lpstr>
      <vt:lpstr>PowerPoint Presentation</vt:lpstr>
      <vt:lpstr>PowerPoint Presentation</vt:lpstr>
      <vt:lpstr>PowerPoint Presentation</vt:lpstr>
      <vt:lpstr>PowerPoint Presentation</vt:lpstr>
      <vt:lpstr>Reference Value vs. Reference Dose </vt:lpstr>
      <vt:lpstr>PowerPoint Presentation</vt:lpstr>
      <vt:lpstr>PowerPoint Presentation</vt:lpstr>
      <vt:lpstr>PowerPoint Presentation</vt:lpstr>
      <vt:lpstr>PowerPoint Presentation</vt:lpstr>
      <vt:lpstr>PowerPoint Presentation</vt:lpstr>
      <vt:lpstr>Lead paint is being sold in at least these 40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the World’s Second Largest Paint Company? Sherwin-Williams:</vt:lpstr>
      <vt:lpstr>Background on CA Case</vt:lpstr>
      <vt:lpstr>PowerPoint Presentation</vt:lpstr>
      <vt:lpstr>The Verdict</vt:lpstr>
      <vt:lpstr>The Law</vt:lpstr>
      <vt:lpstr>PowerPoint Presentation</vt:lpstr>
      <vt:lpstr>PowerPoint Presentation</vt:lpstr>
      <vt:lpstr>PowerPoint Presentation</vt:lpstr>
      <vt:lpstr>PowerPoint Presentation</vt:lpstr>
      <vt:lpstr>Trial Court’s Finding of Fact</vt:lpstr>
      <vt:lpstr>Trial Court’s Finding of Fact - Continued</vt:lpstr>
      <vt:lpstr>Trial Court’s Finding of Fact - Continued</vt:lpstr>
      <vt:lpstr>Trial Court’s Conclusions of Law - Continued</vt:lpstr>
      <vt:lpstr>Trial Court’s Conclusions of Law - Continued</vt:lpstr>
      <vt:lpstr>Trial Court’s Conclusions of Law - Continued</vt:lpstr>
      <vt:lpstr>Industry Misinformation</vt:lpstr>
      <vt:lpstr>PowerPoint Presentation</vt:lpstr>
      <vt:lpstr>The Abatement Remedy - Continued</vt:lpstr>
      <vt:lpstr>The Abatement Remedy - Continued</vt:lpstr>
      <vt:lpstr>The Abatement Remedy - Continued</vt:lpstr>
      <vt:lpstr>Target Others</vt:lpstr>
      <vt:lpstr>Scope</vt:lpstr>
      <vt:lpstr>To Learn More</vt:lpstr>
      <vt:lpstr>Lead is a Multi-Media Pollutant 70% of Poisoning Due to Housing</vt:lpstr>
      <vt:lpstr>PowerPoint Presentation</vt:lpstr>
      <vt:lpstr>Primary Prevention</vt:lpstr>
      <vt:lpstr>New Roles and Responsibilities</vt:lpstr>
      <vt:lpstr>Number of Houses with Lead Paint</vt:lpstr>
      <vt:lpstr>PowerPoint Presentation</vt:lpstr>
      <vt:lpstr>PowerPoint Presentation</vt:lpstr>
      <vt:lpstr>History of Floor PbD Standard</vt:lpstr>
      <vt:lpstr>PowerPoint Presentation</vt:lpstr>
      <vt:lpstr>PowerPoint Presentation</vt:lpstr>
      <vt:lpstr>NHANES Dust &amp; Blood Data</vt:lpstr>
      <vt:lpstr>PowerPoint Presentation</vt:lpstr>
      <vt:lpstr>Dust Lead Recommendations</vt:lpstr>
      <vt:lpstr>PowerPoint Presentation</vt:lpstr>
      <vt:lpstr>Cost/Benefit Estimate (Gould, Env Health Persp 2009)</vt:lpstr>
      <vt:lpstr>CLEAR WIN 2015</vt:lpstr>
      <vt:lpstr>PowerPoint Presentation</vt:lpstr>
      <vt:lpstr>Conclusions</vt:lpstr>
      <vt:lpstr>Conclusions</vt:lpstr>
      <vt:lpstr>PowerPoint Presentation</vt:lpstr>
      <vt:lpstr>Contact Info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Gardner</dc:creator>
  <cp:lastModifiedBy>Jacobs, David E.</cp:lastModifiedBy>
  <cp:revision>124</cp:revision>
  <dcterms:created xsi:type="dcterms:W3CDTF">2011-10-26T17:15:41Z</dcterms:created>
  <dcterms:modified xsi:type="dcterms:W3CDTF">2015-11-06T11:22:01Z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