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E150-E292-4ACE-8477-D4E0C6210319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43A9-AFB1-4155-81D6-56BE8D8DA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7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E150-E292-4ACE-8477-D4E0C6210319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43A9-AFB1-4155-81D6-56BE8D8DA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1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9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Lead Toxicity at Blood Lead Levels &lt;10 </a:t>
            </a:r>
            <a:r>
              <a:rPr lang="en-US" sz="32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  <a:sym typeface="Symbol" charset="0"/>
              </a:rPr>
              <a:t></a:t>
            </a:r>
            <a:r>
              <a:rPr lang="en-US" sz="32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g/dl </a:t>
            </a:r>
            <a:endParaRPr lang="en-US" sz="32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4DD31"/>
                </a:solidFill>
                <a:latin typeface="Gill Sans" pitchFamily="-110" charset="0"/>
              </a:rPr>
              <a:t>IQ Scores for Tibial Bone Lead and Mean Lifetime Blood Lead Levels</a:t>
            </a:r>
            <a:endParaRPr lang="en-US" sz="3200" dirty="0">
              <a:solidFill>
                <a:srgbClr val="F4DD31"/>
              </a:solidFill>
              <a:latin typeface="Gill Sans" pitchFamily="-11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Why not change the blood lead level of concern at this time? </a:t>
            </a:r>
            <a:endParaRPr lang="en-US" sz="32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4DD31"/>
                </a:solidFill>
                <a:latin typeface="Gill Sans" pitchFamily="-110" charset="0"/>
              </a:rPr>
              <a:t>Mean IQ Change per 1 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  <a:sym typeface="Symbol" pitchFamily="-110" charset="2"/>
              </a:rPr>
              <a:t>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</a:rPr>
              <a:t>g/dl at 5 years for Children with Peak Blood Lead &lt; 10 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  <a:sym typeface="Symbol" pitchFamily="-110" charset="2"/>
              </a:rPr>
              <a:t>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</a:rPr>
              <a:t>g/dl (n=101)</a:t>
            </a:r>
            <a:endParaRPr lang="en-US" sz="2800" dirty="0">
              <a:solidFill>
                <a:srgbClr val="F4DD31"/>
              </a:solidFill>
              <a:latin typeface="Gill Sans" pitchFamily="-11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2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4DD31"/>
                </a:solidFill>
                <a:latin typeface="Gill Sans" pitchFamily="-110" charset="0"/>
              </a:rPr>
              <a:t>Mean IQ Change per 1 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  <a:sym typeface="Symbol" pitchFamily="-110" charset="2"/>
              </a:rPr>
              <a:t>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</a:rPr>
              <a:t>g/dl at 5 years for Children with Peak Blood Lead &lt; 10 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  <a:sym typeface="Symbol" pitchFamily="-110" charset="2"/>
              </a:rPr>
              <a:t></a:t>
            </a:r>
            <a:r>
              <a:rPr lang="en-US" sz="2800" smtClean="0">
                <a:solidFill>
                  <a:srgbClr val="F4DD31"/>
                </a:solidFill>
                <a:latin typeface="Gill Sans" pitchFamily="-110" charset="0"/>
              </a:rPr>
              <a:t>g/dl (n=101)</a:t>
            </a:r>
            <a:endParaRPr lang="en-US" sz="2800" dirty="0">
              <a:solidFill>
                <a:srgbClr val="F4DD31"/>
              </a:solidFill>
              <a:latin typeface="Gill Sans" pitchFamily="-11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02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Research Supporting Adverse Cognitive Effects at Blood Lead Levels &lt; 10 </a:t>
            </a:r>
            <a:r>
              <a:rPr lang="en-US" sz="28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Gill Sans" charset="0"/>
              </a:rPr>
              <a:t>µg/dL (through 2008)</a:t>
            </a:r>
            <a:endParaRPr lang="en-US" sz="2800" dirty="0">
              <a:solidFill>
                <a:srgbClr val="F4DD31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3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9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8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Lead Reduces Neurite Length in Dopaminergic Neurons after 48 Hr Exposure to Lead Acetate</a:t>
            </a:r>
            <a:endParaRPr lang="en-US" sz="20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0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8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1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smtClean="0">
                <a:solidFill>
                  <a:srgbClr val="F4DD3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 Sans" charset="0"/>
                <a:ea typeface="ＭＳ Ｐゴシック" charset="0"/>
                <a:cs typeface="ＭＳ Ｐゴシック" charset="0"/>
              </a:rPr>
              <a:t>The Prevention Paradox</a:t>
            </a:r>
            <a:endParaRPr lang="en-CA" sz="5400" dirty="0">
              <a:solidFill>
                <a:srgbClr val="F4DD3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18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6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Dose Response Relationship of Maternal Blood Lead Levels and Birthweight</a:t>
            </a:r>
            <a:endParaRPr lang="en-US" sz="3200" b="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90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4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53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3200" smtClean="0">
                <a:solidFill>
                  <a:srgbClr val="F4DD31"/>
                </a:solidFill>
                <a:latin typeface="Gill Sans" charset="0"/>
                <a:cs typeface="Lucida Sans Unicode" charset="0"/>
              </a:rPr>
              <a:t>Gray Matter Loss by Childhood Lead Exposure</a:t>
            </a:r>
            <a:endParaRPr lang="en-US" sz="3200" dirty="0">
              <a:solidFill>
                <a:srgbClr val="F4DD31"/>
              </a:solidFill>
              <a:latin typeface="Gill Sans" charset="0"/>
              <a:cs typeface="Lucida Sans Unicode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6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Gill Sans" charset="0"/>
              </a:rPr>
              <a:t>Key Imaging Findings in ADHD</a:t>
            </a:r>
            <a:endParaRPr lang="en-US" sz="4000" dirty="0">
              <a:solidFill>
                <a:srgbClr val="F4DD31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9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2800" smtClean="0">
                <a:solidFill>
                  <a:srgbClr val="FFE01D"/>
                </a:solidFill>
                <a:latin typeface="Gill Sans" charset="0"/>
                <a:cs typeface="Gill Sans" charset="0"/>
              </a:rPr>
              <a:t>Reduction in Gray Matter by Childhood </a:t>
            </a:r>
            <a:br>
              <a:rPr lang="en-US" sz="2800" smtClean="0">
                <a:solidFill>
                  <a:srgbClr val="FFE01D"/>
                </a:solidFill>
                <a:latin typeface="Gill Sans" charset="0"/>
                <a:cs typeface="Gill Sans" charset="0"/>
              </a:rPr>
            </a:br>
            <a:r>
              <a:rPr lang="en-US" sz="2800" smtClean="0">
                <a:solidFill>
                  <a:srgbClr val="FFE01D"/>
                </a:solidFill>
                <a:latin typeface="Gill Sans" charset="0"/>
                <a:cs typeface="Gill Sans" charset="0"/>
              </a:rPr>
              <a:t>Blood Lead Levels and Subject</a:t>
            </a:r>
            <a:r>
              <a:rPr lang="ja-JP" altLang="en-US" sz="2800" smtClean="0">
                <a:solidFill>
                  <a:srgbClr val="FFE01D"/>
                </a:solidFill>
                <a:latin typeface="Gill Sans" charset="0"/>
                <a:cs typeface="Gill Sans" charset="0"/>
              </a:rPr>
              <a:t>’</a:t>
            </a:r>
            <a:r>
              <a:rPr lang="en-US" sz="2800" smtClean="0">
                <a:solidFill>
                  <a:srgbClr val="FFE01D"/>
                </a:solidFill>
                <a:latin typeface="Gill Sans" charset="0"/>
                <a:cs typeface="Gill Sans" charset="0"/>
              </a:rPr>
              <a:t>s Sex</a:t>
            </a:r>
            <a:endParaRPr lang="en-US" sz="2800" dirty="0">
              <a:solidFill>
                <a:srgbClr val="FFE01D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4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06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1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8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4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14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1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2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1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6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8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50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4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6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84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Adjusted Hazard Ratios for Blood Lead Levels and other Covariates, NHANES Mortality Study </a:t>
            </a:r>
            <a:endParaRPr lang="en-US" sz="30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9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Adjusted Hazard Ratios for Blood Lead Levels and other Covariates, NHANES Mortality Study </a:t>
            </a:r>
            <a:endParaRPr lang="en-US" sz="30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2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Risk Factors for Premature Deaths in US Adults NHANES Mortality Study </a:t>
            </a:r>
            <a:endParaRPr lang="en-US" sz="30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73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E01D"/>
                </a:solidFill>
                <a:latin typeface="Gill Sans" charset="0"/>
                <a:cs typeface="Gill Sans" charset="0"/>
              </a:rPr>
              <a:t>The Precipitous Decline in Hypertension  in U.S. Adults </a:t>
            </a:r>
            <a:r>
              <a:rPr lang="en-US" sz="3200" u="sng" smtClean="0">
                <a:solidFill>
                  <a:srgbClr val="FFE01D"/>
                </a:solidFill>
                <a:latin typeface="Gill Sans" charset="0"/>
                <a:cs typeface="Gill Sans" charset="0"/>
              </a:rPr>
              <a:t>&gt;</a:t>
            </a:r>
            <a:r>
              <a:rPr lang="en-US" sz="3200" smtClean="0">
                <a:solidFill>
                  <a:srgbClr val="FFE01D"/>
                </a:solidFill>
                <a:latin typeface="Gill Sans" charset="0"/>
                <a:cs typeface="Gill Sans" charset="0"/>
              </a:rPr>
              <a:t> 20 years, NHANES</a:t>
            </a:r>
            <a:endParaRPr lang="en-US" sz="3200" dirty="0">
              <a:solidFill>
                <a:srgbClr val="FFE01D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2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4DD31"/>
                </a:solidFill>
                <a:latin typeface="Gill Sans" charset="0"/>
                <a:cs typeface="Gill Sans" charset="0"/>
              </a:rPr>
              <a:t>Blood Lead Levels and Hypertension  in U.S. Adults </a:t>
            </a:r>
            <a:r>
              <a:rPr lang="en-US" sz="3200" u="sng" smtClean="0">
                <a:solidFill>
                  <a:srgbClr val="F4DD31"/>
                </a:solidFill>
                <a:latin typeface="Gill Sans" charset="0"/>
                <a:cs typeface="Gill Sans" charset="0"/>
              </a:rPr>
              <a:t>&gt;</a:t>
            </a:r>
            <a:r>
              <a:rPr lang="en-US" sz="3200" smtClean="0">
                <a:solidFill>
                  <a:srgbClr val="F4DD31"/>
                </a:solidFill>
                <a:latin typeface="Gill Sans" charset="0"/>
                <a:cs typeface="Gill Sans" charset="0"/>
              </a:rPr>
              <a:t> 20 years, NHANES</a:t>
            </a:r>
            <a:endParaRPr lang="en-US" sz="3200" dirty="0">
              <a:solidFill>
                <a:srgbClr val="F4DD31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05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Blood Lead Levels and Public Health Policies in the United States, 1970-2010</a:t>
            </a:r>
            <a:endParaRPr lang="en-US" sz="32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3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76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27100"/>
            <a:r>
              <a:rPr lang="en-US" sz="3200" smtClean="0">
                <a:solidFill>
                  <a:srgbClr val="FFE01D"/>
                </a:solidFill>
                <a:latin typeface="Gill Sans" charset="0"/>
                <a:ea typeface="ＭＳ Ｐゴシック" charset="0"/>
                <a:cs typeface="ＭＳ Ｐゴシック" charset="0"/>
              </a:rPr>
              <a:t>The Global Elimination of Lead Poisoning</a:t>
            </a:r>
            <a:endParaRPr lang="en-US" sz="3200" dirty="0">
              <a:solidFill>
                <a:srgbClr val="FFE01D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68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4DD31"/>
                </a:solidFill>
                <a:latin typeface="Gill Sans" pitchFamily="-1" charset="0"/>
              </a:rPr>
              <a:t>IQ Deficits Linked with an Increase in Blood Lead from 10 </a:t>
            </a:r>
            <a:r>
              <a:rPr lang="en-US" sz="3200" smtClean="0">
                <a:solidFill>
                  <a:srgbClr val="F4DD31"/>
                </a:solidFill>
                <a:latin typeface="Gill Sans" pitchFamily="-1" charset="0"/>
                <a:sym typeface="Symbol" pitchFamily="-1" charset="2"/>
              </a:rPr>
              <a:t></a:t>
            </a:r>
            <a:r>
              <a:rPr lang="en-US" sz="3200" smtClean="0">
                <a:solidFill>
                  <a:srgbClr val="F4DD31"/>
                </a:solidFill>
                <a:latin typeface="Gill Sans" pitchFamily="-1" charset="0"/>
              </a:rPr>
              <a:t>g/dl to 20 </a:t>
            </a:r>
            <a:r>
              <a:rPr lang="en-US" sz="3200" smtClean="0">
                <a:solidFill>
                  <a:srgbClr val="F4DD31"/>
                </a:solidFill>
                <a:latin typeface="Gill Sans" pitchFamily="-1" charset="0"/>
                <a:sym typeface="Symbol" pitchFamily="-1" charset="2"/>
              </a:rPr>
              <a:t></a:t>
            </a:r>
            <a:r>
              <a:rPr lang="en-US" sz="3200" smtClean="0">
                <a:solidFill>
                  <a:srgbClr val="F4DD31"/>
                </a:solidFill>
                <a:latin typeface="Gill Sans" pitchFamily="-1" charset="0"/>
              </a:rPr>
              <a:t>g/dl</a:t>
            </a:r>
            <a:endParaRPr lang="en-US" sz="3200" dirty="0">
              <a:solidFill>
                <a:srgbClr val="F4DD31"/>
              </a:solidFill>
              <a:latin typeface="Gill Sans" pitchFamily="-1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251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Percent of Preschool Children Exceeding Selected Blood Lead Levels, NHANES II - III</a:t>
            </a:r>
            <a:endParaRPr lang="en-US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Blood Lead Levels  </a:t>
            </a:r>
            <a:r>
              <a:rPr lang="en-US" sz="2800" u="sng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2800" smtClean="0">
                <a:solidFill>
                  <a:srgbClr val="F4DD31"/>
                </a:solidFill>
                <a:latin typeface="Gill Sans" charset="0"/>
                <a:ea typeface="ＭＳ Ｐゴシック" charset="0"/>
                <a:cs typeface="ＭＳ Ｐゴシック" charset="0"/>
              </a:rPr>
              <a:t> 10 µg/dL among Children in Rochester, 1995</a:t>
            </a:r>
            <a:endParaRPr lang="en-US" sz="2800" dirty="0">
              <a:solidFill>
                <a:srgbClr val="F4DD31"/>
              </a:solidFill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(4:3)</PresentationFormat>
  <Paragraphs>22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IQ Deficits Linked with an Increase in Blood Lead from 10 g/dl to 20 g/dl</vt:lpstr>
      <vt:lpstr>PowerPoint Presentation</vt:lpstr>
      <vt:lpstr>Percent of Preschool Children Exceeding Selected Blood Lead Levels, NHANES II - III</vt:lpstr>
      <vt:lpstr>Blood Lead Levels  &gt; 10 µg/dL among Children in Rochester, 1995</vt:lpstr>
      <vt:lpstr>PowerPoint Presentation</vt:lpstr>
      <vt:lpstr>Lead Toxicity at Blood Lead Levels &lt;10 g/dl </vt:lpstr>
      <vt:lpstr>PowerPoint Presentation</vt:lpstr>
      <vt:lpstr>PowerPoint Presentation</vt:lpstr>
      <vt:lpstr>IQ Scores for Tibial Bone Lead and Mean Lifetime Blood Lead Levels</vt:lpstr>
      <vt:lpstr>PowerPoint Presentation</vt:lpstr>
      <vt:lpstr>Why not change the blood lead level of concern at this time? </vt:lpstr>
      <vt:lpstr>PowerPoint Presentation</vt:lpstr>
      <vt:lpstr>Mean IQ Change per 1 g/dl at 5 years for Children with Peak Blood Lead &lt; 10 g/dl (n=101)</vt:lpstr>
      <vt:lpstr>Mean IQ Change per 1 g/dl at 5 years for Children with Peak Blood Lead &lt; 10 g/dl (n=101)</vt:lpstr>
      <vt:lpstr>Research Supporting Adverse Cognitive Effects at Blood Lead Levels &lt; 10 µg/dL (through 2008)</vt:lpstr>
      <vt:lpstr>PowerPoint Presentation</vt:lpstr>
      <vt:lpstr>PowerPoint Presentation</vt:lpstr>
      <vt:lpstr>PowerPoint Presentation</vt:lpstr>
      <vt:lpstr>Lead Reduces Neurite Length in Dopaminergic Neurons after 48 Hr Exposure to Lead Acetate</vt:lpstr>
      <vt:lpstr>PowerPoint Presentation</vt:lpstr>
      <vt:lpstr>PowerPoint Presentation</vt:lpstr>
      <vt:lpstr>PowerPoint Presentation</vt:lpstr>
      <vt:lpstr>The Prevention Paradox</vt:lpstr>
      <vt:lpstr>PowerPoint Presentation</vt:lpstr>
      <vt:lpstr>Dose Response Relationship of Maternal Blood Lead Levels and Birthweight</vt:lpstr>
      <vt:lpstr>PowerPoint Presentation</vt:lpstr>
      <vt:lpstr>PowerPoint Presentation</vt:lpstr>
      <vt:lpstr>PowerPoint Presentation</vt:lpstr>
      <vt:lpstr>Gray Matter Loss by Childhood Lead Exposure</vt:lpstr>
      <vt:lpstr>Key Imaging Findings in ADHD</vt:lpstr>
      <vt:lpstr>Reduction in Gray Matter by Childhood  Blood Lead Levels and Subject’s Sex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Adjusted Hazard Ratios for Blood Lead Levels and other Covariates, NHANES Mortality Study </vt:lpstr>
      <vt:lpstr>Adjusted Hazard Ratios for Blood Lead Levels and other Covariates, NHANES Mortality Study </vt:lpstr>
      <vt:lpstr>Risk Factors for Premature Deaths in US Adults NHANES Mortality Study </vt:lpstr>
      <vt:lpstr>The Precipitous Decline in Hypertension  in U.S. Adults &gt; 20 years, NHANES</vt:lpstr>
      <vt:lpstr>Blood Lead Levels and Hypertension  in U.S. Adults &gt; 20 years, NHANES</vt:lpstr>
      <vt:lpstr>PowerPoint Presentation</vt:lpstr>
      <vt:lpstr>Blood Lead Levels and Public Health Policies in the United States, 1970-2010</vt:lpstr>
      <vt:lpstr>PowerPoint Presentation</vt:lpstr>
      <vt:lpstr>The Global Elimination of Lead Poisoning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Medranda</dc:creator>
  <cp:lastModifiedBy>David Medranda</cp:lastModifiedBy>
  <cp:revision>1</cp:revision>
  <dcterms:created xsi:type="dcterms:W3CDTF">2015-12-28T20:32:57Z</dcterms:created>
  <dcterms:modified xsi:type="dcterms:W3CDTF">2015-12-28T20:32:57Z</dcterms:modified>
</cp:coreProperties>
</file>