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2.xml" ContentType="application/vnd.openxmlformats-officedocument.drawingml.chart+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9" r:id="rId1"/>
  </p:sldMasterIdLst>
  <p:notesMasterIdLst>
    <p:notesMasterId r:id="rId36"/>
  </p:notesMasterIdLst>
  <p:handoutMasterIdLst>
    <p:handoutMasterId r:id="rId37"/>
  </p:handoutMasterIdLst>
  <p:sldIdLst>
    <p:sldId id="256" r:id="rId2"/>
    <p:sldId id="359" r:id="rId3"/>
    <p:sldId id="339" r:id="rId4"/>
    <p:sldId id="340" r:id="rId5"/>
    <p:sldId id="341" r:id="rId6"/>
    <p:sldId id="342" r:id="rId7"/>
    <p:sldId id="343" r:id="rId8"/>
    <p:sldId id="344" r:id="rId9"/>
    <p:sldId id="345" r:id="rId10"/>
    <p:sldId id="338" r:id="rId11"/>
    <p:sldId id="361" r:id="rId12"/>
    <p:sldId id="331" r:id="rId13"/>
    <p:sldId id="312" r:id="rId14"/>
    <p:sldId id="314" r:id="rId15"/>
    <p:sldId id="315" r:id="rId16"/>
    <p:sldId id="316" r:id="rId17"/>
    <p:sldId id="329" r:id="rId18"/>
    <p:sldId id="317" r:id="rId19"/>
    <p:sldId id="355" r:id="rId20"/>
    <p:sldId id="354" r:id="rId21"/>
    <p:sldId id="332" r:id="rId22"/>
    <p:sldId id="333" r:id="rId23"/>
    <p:sldId id="334" r:id="rId24"/>
    <p:sldId id="362" r:id="rId25"/>
    <p:sldId id="363" r:id="rId26"/>
    <p:sldId id="364" r:id="rId27"/>
    <p:sldId id="357" r:id="rId28"/>
    <p:sldId id="321" r:id="rId29"/>
    <p:sldId id="322" r:id="rId30"/>
    <p:sldId id="323" r:id="rId31"/>
    <p:sldId id="324" r:id="rId32"/>
    <p:sldId id="325" r:id="rId33"/>
    <p:sldId id="326" r:id="rId34"/>
    <p:sldId id="365" r:id="rId35"/>
  </p:sldIdLst>
  <p:sldSz cx="9144000" cy="6858000" type="screen4x3"/>
  <p:notesSz cx="7010400" cy="92964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66"/>
    <a:srgbClr val="000099"/>
    <a:srgbClr val="99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2787"/>
    <p:restoredTop sz="85599" autoAdjust="0"/>
  </p:normalViewPr>
  <p:slideViewPr>
    <p:cSldViewPr>
      <p:cViewPr varScale="1">
        <p:scale>
          <a:sx n="109" d="100"/>
          <a:sy n="109" d="100"/>
        </p:scale>
        <p:origin x="1296" y="1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5052"/>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15"/>
      <c:hPercent val="54"/>
      <c:rotY val="20"/>
      <c:depthPercent val="100"/>
      <c:rAngAx val="1"/>
    </c:view3D>
    <c:floor>
      <c:thickness val="0"/>
      <c:spPr>
        <a:solidFill>
          <a:srgbClr val="C0C0C0"/>
        </a:solidFill>
        <a:ln w="3175">
          <a:solidFill>
            <a:schemeClr val="tx1"/>
          </a:solidFill>
          <a:prstDash val="solid"/>
        </a:ln>
      </c:spPr>
    </c:floor>
    <c:sideWall>
      <c:thickness val="0"/>
      <c:spPr>
        <a:noFill/>
        <a:ln w="12700">
          <a:solidFill>
            <a:schemeClr val="tx1"/>
          </a:solidFill>
          <a:prstDash val="solid"/>
        </a:ln>
      </c:spPr>
    </c:sideWall>
    <c:backWall>
      <c:thickness val="0"/>
      <c:spPr>
        <a:noFill/>
        <a:ln w="12700">
          <a:solidFill>
            <a:schemeClr val="tx1"/>
          </a:solidFill>
          <a:prstDash val="solid"/>
        </a:ln>
      </c:spPr>
    </c:backWall>
    <c:plotArea>
      <c:layout>
        <c:manualLayout>
          <c:layoutTarget val="inner"/>
          <c:xMode val="edge"/>
          <c:yMode val="edge"/>
          <c:x val="0.1104218362282879"/>
          <c:y val="3.7914691943127965E-2"/>
          <c:w val="0.82382133995037266"/>
          <c:h val="0.72748815165876779"/>
        </c:manualLayout>
      </c:layout>
      <c:bar3DChart>
        <c:barDir val="col"/>
        <c:grouping val="clustered"/>
        <c:varyColors val="0"/>
        <c:ser>
          <c:idx val="0"/>
          <c:order val="0"/>
          <c:tx>
            <c:strRef>
              <c:f>Sheet1!$A$2</c:f>
              <c:strCache>
                <c:ptCount val="1"/>
              </c:strCache>
            </c:strRef>
          </c:tx>
          <c:spPr>
            <a:solidFill>
              <a:schemeClr val="accent1"/>
            </a:solidFill>
            <a:ln w="8401">
              <a:solidFill>
                <a:schemeClr val="tx1"/>
              </a:solidFill>
              <a:prstDash val="solid"/>
            </a:ln>
          </c:spPr>
          <c:invertIfNegative val="0"/>
          <c:cat>
            <c:strRef>
              <c:f>Sheet1!$B$1:$E$1</c:f>
              <c:strCache>
                <c:ptCount val="4"/>
                <c:pt idx="0">
                  <c:v>&lt;2.5</c:v>
                </c:pt>
                <c:pt idx="1">
                  <c:v>2.5 - 4.9</c:v>
                </c:pt>
                <c:pt idx="2">
                  <c:v>5.0 - 7.4</c:v>
                </c:pt>
                <c:pt idx="3">
                  <c:v>7.5+</c:v>
                </c:pt>
              </c:strCache>
            </c:strRef>
          </c:cat>
          <c:val>
            <c:numRef>
              <c:f>Sheet1!$B$2:$E$2</c:f>
              <c:numCache>
                <c:formatCode>General</c:formatCode>
                <c:ptCount val="4"/>
                <c:pt idx="0">
                  <c:v>63.5</c:v>
                </c:pt>
                <c:pt idx="1">
                  <c:v>26.8</c:v>
                </c:pt>
                <c:pt idx="2">
                  <c:v>5.9</c:v>
                </c:pt>
                <c:pt idx="3">
                  <c:v>3.8</c:v>
                </c:pt>
              </c:numCache>
            </c:numRef>
          </c:val>
        </c:ser>
        <c:dLbls>
          <c:showLegendKey val="0"/>
          <c:showVal val="0"/>
          <c:showCatName val="0"/>
          <c:showSerName val="0"/>
          <c:showPercent val="0"/>
          <c:showBubbleSize val="0"/>
        </c:dLbls>
        <c:gapWidth val="150"/>
        <c:gapDepth val="0"/>
        <c:shape val="box"/>
        <c:axId val="294132208"/>
        <c:axId val="294136128"/>
        <c:axId val="0"/>
      </c:bar3DChart>
      <c:catAx>
        <c:axId val="294132208"/>
        <c:scaling>
          <c:orientation val="minMax"/>
        </c:scaling>
        <c:delete val="0"/>
        <c:axPos val="b"/>
        <c:title>
          <c:tx>
            <c:rich>
              <a:bodyPr/>
              <a:lstStyle/>
              <a:p>
                <a:pPr>
                  <a:defRPr sz="1191" b="1" i="0" u="none" strike="noStrike" baseline="0">
                    <a:solidFill>
                      <a:schemeClr val="tx1"/>
                    </a:solidFill>
                    <a:latin typeface="Times New Roman"/>
                    <a:ea typeface="Times New Roman"/>
                    <a:cs typeface="Times New Roman"/>
                  </a:defRPr>
                </a:pPr>
                <a:r>
                  <a:rPr lang="en-US"/>
                  <a:t>Blood lead (ug/dL)</a:t>
                </a:r>
              </a:p>
            </c:rich>
          </c:tx>
          <c:layout>
            <c:manualLayout>
              <c:xMode val="edge"/>
              <c:yMode val="edge"/>
              <c:x val="0.38833746898263066"/>
              <c:y val="0.86492890995260652"/>
            </c:manualLayout>
          </c:layout>
          <c:overlay val="0"/>
          <c:spPr>
            <a:noFill/>
            <a:ln w="16801">
              <a:noFill/>
            </a:ln>
          </c:spPr>
        </c:title>
        <c:numFmt formatCode="General" sourceLinked="1"/>
        <c:majorTickMark val="out"/>
        <c:minorTickMark val="none"/>
        <c:tickLblPos val="low"/>
        <c:spPr>
          <a:ln w="2100">
            <a:solidFill>
              <a:schemeClr val="tx1"/>
            </a:solidFill>
            <a:prstDash val="solid"/>
          </a:ln>
        </c:spPr>
        <c:txPr>
          <a:bodyPr rot="0" vert="horz"/>
          <a:lstStyle/>
          <a:p>
            <a:pPr>
              <a:defRPr sz="1191" b="1" i="0" u="none" strike="noStrike" baseline="0">
                <a:solidFill>
                  <a:schemeClr val="tx1"/>
                </a:solidFill>
                <a:latin typeface="Times New Roman"/>
                <a:ea typeface="Times New Roman"/>
                <a:cs typeface="Times New Roman"/>
              </a:defRPr>
            </a:pPr>
            <a:endParaRPr lang="en-US"/>
          </a:p>
        </c:txPr>
        <c:crossAx val="294136128"/>
        <c:crosses val="autoZero"/>
        <c:auto val="1"/>
        <c:lblAlgn val="ctr"/>
        <c:lblOffset val="100"/>
        <c:tickLblSkip val="1"/>
        <c:tickMarkSkip val="1"/>
        <c:noMultiLvlLbl val="0"/>
      </c:catAx>
      <c:valAx>
        <c:axId val="294136128"/>
        <c:scaling>
          <c:orientation val="minMax"/>
        </c:scaling>
        <c:delete val="0"/>
        <c:axPos val="l"/>
        <c:majorGridlines>
          <c:spPr>
            <a:ln w="2100">
              <a:solidFill>
                <a:schemeClr val="tx1"/>
              </a:solidFill>
              <a:prstDash val="solid"/>
            </a:ln>
          </c:spPr>
        </c:majorGridlines>
        <c:title>
          <c:tx>
            <c:rich>
              <a:bodyPr/>
              <a:lstStyle/>
              <a:p>
                <a:pPr>
                  <a:defRPr sz="1191" b="1" i="0" u="none" strike="noStrike" baseline="0">
                    <a:solidFill>
                      <a:schemeClr val="tx1"/>
                    </a:solidFill>
                    <a:latin typeface="Times New Roman"/>
                    <a:ea typeface="Times New Roman"/>
                    <a:cs typeface="Times New Roman"/>
                  </a:defRPr>
                </a:pPr>
                <a:r>
                  <a:rPr lang="en-US"/>
                  <a:t>%   of   Children</a:t>
                </a:r>
              </a:p>
            </c:rich>
          </c:tx>
          <c:layout>
            <c:manualLayout>
              <c:xMode val="edge"/>
              <c:yMode val="edge"/>
              <c:x val="5.8312655086848728E-2"/>
              <c:y val="0.12796208530805686"/>
            </c:manualLayout>
          </c:layout>
          <c:overlay val="0"/>
          <c:spPr>
            <a:noFill/>
            <a:ln w="16801">
              <a:noFill/>
            </a:ln>
          </c:spPr>
        </c:title>
        <c:numFmt formatCode="General" sourceLinked="1"/>
        <c:majorTickMark val="out"/>
        <c:minorTickMark val="none"/>
        <c:tickLblPos val="nextTo"/>
        <c:spPr>
          <a:ln w="2100">
            <a:solidFill>
              <a:schemeClr val="tx1"/>
            </a:solidFill>
            <a:prstDash val="solid"/>
          </a:ln>
        </c:spPr>
        <c:txPr>
          <a:bodyPr rot="0" vert="horz"/>
          <a:lstStyle/>
          <a:p>
            <a:pPr>
              <a:defRPr sz="1191" b="1" i="0" u="none" strike="noStrike" baseline="0">
                <a:solidFill>
                  <a:schemeClr val="tx1"/>
                </a:solidFill>
                <a:latin typeface="Times New Roman"/>
                <a:ea typeface="Times New Roman"/>
                <a:cs typeface="Times New Roman"/>
              </a:defRPr>
            </a:pPr>
            <a:endParaRPr lang="en-US"/>
          </a:p>
        </c:txPr>
        <c:crossAx val="294132208"/>
        <c:crosses val="autoZero"/>
        <c:crossBetween val="between"/>
      </c:valAx>
      <c:spPr>
        <a:noFill/>
        <a:ln w="16801">
          <a:noFill/>
        </a:ln>
      </c:spPr>
    </c:plotArea>
    <c:plotVisOnly val="1"/>
    <c:dispBlanksAs val="gap"/>
    <c:showDLblsOverMax val="0"/>
  </c:chart>
  <c:spPr>
    <a:noFill/>
    <a:ln>
      <a:noFill/>
    </a:ln>
  </c:spPr>
  <c:txPr>
    <a:bodyPr/>
    <a:lstStyle/>
    <a:p>
      <a:pPr>
        <a:defRPr sz="1191" b="1" i="0" u="none" strike="noStrike" baseline="0">
          <a:solidFill>
            <a:schemeClr val="tx1"/>
          </a:solidFill>
          <a:latin typeface="Times New Roman"/>
          <a:ea typeface="Times New Roman"/>
          <a:cs typeface="Times New Roman"/>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199" b="1" i="0" u="none" strike="noStrike" baseline="0">
                <a:solidFill>
                  <a:srgbClr val="000000"/>
                </a:solidFill>
                <a:latin typeface="Arial"/>
                <a:ea typeface="Arial"/>
                <a:cs typeface="Arial"/>
              </a:defRPr>
            </a:pPr>
            <a:r>
              <a:rPr lang="en-US"/>
              <a:t>NAES Reading Scores at Age 9 and Mean Blood Pb at Ages 1-5 </a:t>
            </a:r>
          </a:p>
        </c:rich>
      </c:tx>
      <c:layout>
        <c:manualLayout>
          <c:xMode val="edge"/>
          <c:yMode val="edge"/>
          <c:x val="5.9085841694537344E-2"/>
          <c:y val="1.9639934533551555E-2"/>
        </c:manualLayout>
      </c:layout>
      <c:overlay val="0"/>
      <c:spPr>
        <a:noFill/>
        <a:ln w="16918">
          <a:noFill/>
        </a:ln>
      </c:spPr>
    </c:title>
    <c:autoTitleDeleted val="0"/>
    <c:plotArea>
      <c:layout>
        <c:manualLayout>
          <c:layoutTarget val="inner"/>
          <c:xMode val="edge"/>
          <c:yMode val="edge"/>
          <c:x val="7.6923076923076927E-2"/>
          <c:y val="0.19639934533551553"/>
          <c:w val="0.74693422519509522"/>
          <c:h val="0.69721767594108019"/>
        </c:manualLayout>
      </c:layout>
      <c:lineChart>
        <c:grouping val="standard"/>
        <c:varyColors val="0"/>
        <c:ser>
          <c:idx val="1"/>
          <c:order val="0"/>
          <c:tx>
            <c:strRef>
              <c:f>Sheet1!$A$2</c:f>
              <c:strCache>
                <c:ptCount val="1"/>
                <c:pt idx="0">
                  <c:v>White Children</c:v>
                </c:pt>
              </c:strCache>
            </c:strRef>
          </c:tx>
          <c:spPr>
            <a:ln w="8459">
              <a:solidFill>
                <a:srgbClr val="FF00FF"/>
              </a:solidFill>
              <a:prstDash val="solid"/>
            </a:ln>
          </c:spPr>
          <c:marker>
            <c:symbol val="square"/>
            <c:size val="3"/>
            <c:spPr>
              <a:solidFill>
                <a:srgbClr val="FF00FF"/>
              </a:solidFill>
              <a:ln>
                <a:solidFill>
                  <a:srgbClr val="FF00FF"/>
                </a:solidFill>
                <a:prstDash val="solid"/>
              </a:ln>
            </c:spPr>
          </c:marker>
          <c:cat>
            <c:numRef>
              <c:f>Sheet1!$B$1:$I$1</c:f>
              <c:numCache>
                <c:formatCode>General</c:formatCode>
                <c:ptCount val="8"/>
                <c:pt idx="0">
                  <c:v>1971</c:v>
                </c:pt>
                <c:pt idx="1">
                  <c:v>1975</c:v>
                </c:pt>
                <c:pt idx="2">
                  <c:v>1980</c:v>
                </c:pt>
                <c:pt idx="3">
                  <c:v>1984</c:v>
                </c:pt>
                <c:pt idx="4">
                  <c:v>1988</c:v>
                </c:pt>
                <c:pt idx="5">
                  <c:v>1992</c:v>
                </c:pt>
                <c:pt idx="6">
                  <c:v>1996</c:v>
                </c:pt>
                <c:pt idx="7">
                  <c:v>1999</c:v>
                </c:pt>
              </c:numCache>
            </c:numRef>
          </c:cat>
          <c:val>
            <c:numRef>
              <c:f>Sheet1!$B$2:$I$2</c:f>
              <c:numCache>
                <c:formatCode>General</c:formatCode>
                <c:ptCount val="8"/>
                <c:pt idx="0">
                  <c:v>216</c:v>
                </c:pt>
                <c:pt idx="1">
                  <c:v>219</c:v>
                </c:pt>
                <c:pt idx="2">
                  <c:v>221</c:v>
                </c:pt>
                <c:pt idx="3">
                  <c:v>219</c:v>
                </c:pt>
                <c:pt idx="4">
                  <c:v>217</c:v>
                </c:pt>
                <c:pt idx="5">
                  <c:v>218</c:v>
                </c:pt>
                <c:pt idx="6">
                  <c:v>220</c:v>
                </c:pt>
                <c:pt idx="7">
                  <c:v>220</c:v>
                </c:pt>
              </c:numCache>
            </c:numRef>
          </c:val>
          <c:smooth val="0"/>
        </c:ser>
        <c:ser>
          <c:idx val="0"/>
          <c:order val="1"/>
          <c:tx>
            <c:strRef>
              <c:f>Sheet1!$A$3</c:f>
              <c:strCache>
                <c:ptCount val="1"/>
                <c:pt idx="0">
                  <c:v>Black Children</c:v>
                </c:pt>
              </c:strCache>
            </c:strRef>
          </c:tx>
          <c:spPr>
            <a:ln w="8459">
              <a:solidFill>
                <a:srgbClr val="000080"/>
              </a:solidFill>
              <a:prstDash val="solid"/>
            </a:ln>
          </c:spPr>
          <c:marker>
            <c:symbol val="diamond"/>
            <c:size val="3"/>
            <c:spPr>
              <a:solidFill>
                <a:srgbClr val="000080"/>
              </a:solidFill>
              <a:ln>
                <a:solidFill>
                  <a:srgbClr val="000080"/>
                </a:solidFill>
                <a:prstDash val="solid"/>
              </a:ln>
            </c:spPr>
          </c:marker>
          <c:cat>
            <c:numRef>
              <c:f>Sheet1!$B$1:$I$1</c:f>
              <c:numCache>
                <c:formatCode>General</c:formatCode>
                <c:ptCount val="8"/>
                <c:pt idx="0">
                  <c:v>1971</c:v>
                </c:pt>
                <c:pt idx="1">
                  <c:v>1975</c:v>
                </c:pt>
                <c:pt idx="2">
                  <c:v>1980</c:v>
                </c:pt>
                <c:pt idx="3">
                  <c:v>1984</c:v>
                </c:pt>
                <c:pt idx="4">
                  <c:v>1988</c:v>
                </c:pt>
                <c:pt idx="5">
                  <c:v>1992</c:v>
                </c:pt>
                <c:pt idx="6">
                  <c:v>1996</c:v>
                </c:pt>
                <c:pt idx="7">
                  <c:v>1999</c:v>
                </c:pt>
              </c:numCache>
            </c:numRef>
          </c:cat>
          <c:val>
            <c:numRef>
              <c:f>Sheet1!$B$3:$I$3</c:f>
              <c:numCache>
                <c:formatCode>General</c:formatCode>
                <c:ptCount val="8"/>
                <c:pt idx="0">
                  <c:v>170</c:v>
                </c:pt>
                <c:pt idx="1">
                  <c:v>180</c:v>
                </c:pt>
                <c:pt idx="2">
                  <c:v>188</c:v>
                </c:pt>
                <c:pt idx="3">
                  <c:v>184</c:v>
                </c:pt>
                <c:pt idx="4">
                  <c:v>189</c:v>
                </c:pt>
                <c:pt idx="5">
                  <c:v>185</c:v>
                </c:pt>
                <c:pt idx="6">
                  <c:v>193</c:v>
                </c:pt>
                <c:pt idx="7">
                  <c:v>186</c:v>
                </c:pt>
              </c:numCache>
            </c:numRef>
          </c:val>
          <c:smooth val="0"/>
        </c:ser>
        <c:dLbls>
          <c:showLegendKey val="0"/>
          <c:showVal val="0"/>
          <c:showCatName val="0"/>
          <c:showSerName val="0"/>
          <c:showPercent val="0"/>
          <c:showBubbleSize val="0"/>
        </c:dLbls>
        <c:marker val="1"/>
        <c:smooth val="0"/>
        <c:axId val="294137304"/>
        <c:axId val="294137696"/>
      </c:lineChart>
      <c:lineChart>
        <c:grouping val="standard"/>
        <c:varyColors val="0"/>
        <c:ser>
          <c:idx val="2"/>
          <c:order val="2"/>
          <c:tx>
            <c:strRef>
              <c:f>Sheet1!$A$4</c:f>
              <c:strCache>
                <c:ptCount val="1"/>
                <c:pt idx="0">
                  <c:v>Mean Blood Pb Ages 1-5</c:v>
                </c:pt>
              </c:strCache>
            </c:strRef>
          </c:tx>
          <c:spPr>
            <a:ln w="16918">
              <a:solidFill>
                <a:srgbClr val="339966"/>
              </a:solidFill>
              <a:prstDash val="solid"/>
            </a:ln>
          </c:spPr>
          <c:marker>
            <c:symbol val="triangle"/>
            <c:size val="6"/>
            <c:spPr>
              <a:solidFill>
                <a:srgbClr val="FFFF00"/>
              </a:solidFill>
              <a:ln>
                <a:solidFill>
                  <a:srgbClr val="FF6600"/>
                </a:solidFill>
                <a:prstDash val="solid"/>
              </a:ln>
            </c:spPr>
          </c:marker>
          <c:cat>
            <c:numRef>
              <c:f>Sheet1!$B$1:$I$1</c:f>
              <c:numCache>
                <c:formatCode>General</c:formatCode>
                <c:ptCount val="8"/>
                <c:pt idx="0">
                  <c:v>1971</c:v>
                </c:pt>
                <c:pt idx="1">
                  <c:v>1975</c:v>
                </c:pt>
                <c:pt idx="2">
                  <c:v>1980</c:v>
                </c:pt>
                <c:pt idx="3">
                  <c:v>1984</c:v>
                </c:pt>
                <c:pt idx="4">
                  <c:v>1988</c:v>
                </c:pt>
                <c:pt idx="5">
                  <c:v>1992</c:v>
                </c:pt>
                <c:pt idx="6">
                  <c:v>1996</c:v>
                </c:pt>
                <c:pt idx="7">
                  <c:v>1999</c:v>
                </c:pt>
              </c:numCache>
            </c:numRef>
          </c:cat>
          <c:val>
            <c:numRef>
              <c:f>Sheet1!$B$4:$I$4</c:f>
              <c:numCache>
                <c:formatCode>General</c:formatCode>
                <c:ptCount val="8"/>
                <c:pt idx="3">
                  <c:v>15</c:v>
                </c:pt>
                <c:pt idx="6">
                  <c:v>3.6</c:v>
                </c:pt>
              </c:numCache>
            </c:numRef>
          </c:val>
          <c:smooth val="0"/>
        </c:ser>
        <c:dLbls>
          <c:showLegendKey val="0"/>
          <c:showVal val="0"/>
          <c:showCatName val="0"/>
          <c:showSerName val="0"/>
          <c:showPercent val="0"/>
          <c:showBubbleSize val="0"/>
        </c:dLbls>
        <c:marker val="1"/>
        <c:smooth val="0"/>
        <c:axId val="294138088"/>
        <c:axId val="357506992"/>
      </c:lineChart>
      <c:catAx>
        <c:axId val="294137304"/>
        <c:scaling>
          <c:orientation val="minMax"/>
        </c:scaling>
        <c:delete val="0"/>
        <c:axPos val="b"/>
        <c:title>
          <c:tx>
            <c:rich>
              <a:bodyPr/>
              <a:lstStyle/>
              <a:p>
                <a:pPr>
                  <a:defRPr sz="933" b="1" i="0" u="none" strike="noStrike" baseline="0">
                    <a:solidFill>
                      <a:srgbClr val="000000"/>
                    </a:solidFill>
                    <a:latin typeface="Arial"/>
                    <a:ea typeface="Arial"/>
                    <a:cs typeface="Arial"/>
                  </a:defRPr>
                </a:pPr>
                <a:r>
                  <a:rPr lang="en-US"/>
                  <a:t>YEAR</a:t>
                </a:r>
              </a:p>
            </c:rich>
          </c:tx>
          <c:layout>
            <c:manualLayout>
              <c:xMode val="edge"/>
              <c:yMode val="edge"/>
              <c:x val="0.41694537346711258"/>
              <c:y val="0.9427168576104753"/>
            </c:manualLayout>
          </c:layout>
          <c:overlay val="0"/>
          <c:spPr>
            <a:noFill/>
            <a:ln w="16918">
              <a:noFill/>
            </a:ln>
          </c:spPr>
        </c:title>
        <c:numFmt formatCode="General" sourceLinked="1"/>
        <c:majorTickMark val="cross"/>
        <c:minorTickMark val="none"/>
        <c:tickLblPos val="nextTo"/>
        <c:spPr>
          <a:ln w="2115">
            <a:solidFill>
              <a:srgbClr val="000000"/>
            </a:solidFill>
            <a:prstDash val="solid"/>
          </a:ln>
        </c:spPr>
        <c:txPr>
          <a:bodyPr rot="0" vert="horz"/>
          <a:lstStyle/>
          <a:p>
            <a:pPr>
              <a:defRPr sz="666" b="0" i="0" u="none" strike="noStrike" baseline="0">
                <a:solidFill>
                  <a:srgbClr val="000000"/>
                </a:solidFill>
                <a:latin typeface="Arial"/>
                <a:ea typeface="Arial"/>
                <a:cs typeface="Arial"/>
              </a:defRPr>
            </a:pPr>
            <a:endParaRPr lang="en-US"/>
          </a:p>
        </c:txPr>
        <c:crossAx val="294137696"/>
        <c:crosses val="autoZero"/>
        <c:auto val="0"/>
        <c:lblAlgn val="ctr"/>
        <c:lblOffset val="100"/>
        <c:tickLblSkip val="1"/>
        <c:tickMarkSkip val="1"/>
        <c:noMultiLvlLbl val="0"/>
      </c:catAx>
      <c:valAx>
        <c:axId val="294137696"/>
        <c:scaling>
          <c:orientation val="minMax"/>
          <c:min val="100"/>
        </c:scaling>
        <c:delete val="0"/>
        <c:axPos val="l"/>
        <c:title>
          <c:tx>
            <c:rich>
              <a:bodyPr/>
              <a:lstStyle/>
              <a:p>
                <a:pPr>
                  <a:defRPr sz="933" b="1" i="0" u="none" strike="noStrike" baseline="0">
                    <a:solidFill>
                      <a:srgbClr val="000000"/>
                    </a:solidFill>
                    <a:latin typeface="Arial"/>
                    <a:ea typeface="Arial"/>
                    <a:cs typeface="Arial"/>
                  </a:defRPr>
                </a:pPr>
                <a:r>
                  <a:rPr lang="en-US"/>
                  <a:t>Reading Score</a:t>
                </a:r>
              </a:p>
            </c:rich>
          </c:tx>
          <c:layout>
            <c:manualLayout>
              <c:xMode val="edge"/>
              <c:yMode val="edge"/>
              <c:x val="0"/>
              <c:y val="0.4206219312602294"/>
            </c:manualLayout>
          </c:layout>
          <c:overlay val="0"/>
          <c:spPr>
            <a:noFill/>
            <a:ln w="16918">
              <a:noFill/>
            </a:ln>
          </c:spPr>
        </c:title>
        <c:numFmt formatCode="General" sourceLinked="1"/>
        <c:majorTickMark val="cross"/>
        <c:minorTickMark val="none"/>
        <c:tickLblPos val="nextTo"/>
        <c:spPr>
          <a:ln w="2115">
            <a:solidFill>
              <a:srgbClr val="000000"/>
            </a:solidFill>
            <a:prstDash val="solid"/>
          </a:ln>
        </c:spPr>
        <c:txPr>
          <a:bodyPr rot="0" vert="horz"/>
          <a:lstStyle/>
          <a:p>
            <a:pPr>
              <a:defRPr sz="666" b="0" i="0" u="none" strike="noStrike" baseline="0">
                <a:solidFill>
                  <a:srgbClr val="000000"/>
                </a:solidFill>
                <a:latin typeface="Arial"/>
                <a:ea typeface="Arial"/>
                <a:cs typeface="Arial"/>
              </a:defRPr>
            </a:pPr>
            <a:endParaRPr lang="en-US"/>
          </a:p>
        </c:txPr>
        <c:crossAx val="294137304"/>
        <c:crosses val="autoZero"/>
        <c:crossBetween val="between"/>
      </c:valAx>
      <c:catAx>
        <c:axId val="294138088"/>
        <c:scaling>
          <c:orientation val="minMax"/>
        </c:scaling>
        <c:delete val="1"/>
        <c:axPos val="b"/>
        <c:numFmt formatCode="General" sourceLinked="1"/>
        <c:majorTickMark val="out"/>
        <c:minorTickMark val="none"/>
        <c:tickLblPos val="none"/>
        <c:crossAx val="357506992"/>
        <c:crosses val="autoZero"/>
        <c:auto val="0"/>
        <c:lblAlgn val="ctr"/>
        <c:lblOffset val="100"/>
        <c:noMultiLvlLbl val="0"/>
      </c:catAx>
      <c:valAx>
        <c:axId val="357506992"/>
        <c:scaling>
          <c:orientation val="minMax"/>
        </c:scaling>
        <c:delete val="0"/>
        <c:axPos val="r"/>
        <c:title>
          <c:tx>
            <c:rich>
              <a:bodyPr/>
              <a:lstStyle/>
              <a:p>
                <a:pPr>
                  <a:defRPr sz="933" b="1" i="0" u="none" strike="noStrike" baseline="0">
                    <a:solidFill>
                      <a:srgbClr val="000000"/>
                    </a:solidFill>
                    <a:latin typeface="Arial"/>
                    <a:ea typeface="Arial"/>
                    <a:cs typeface="Arial"/>
                  </a:defRPr>
                </a:pPr>
                <a:r>
                  <a:rPr lang="en-US"/>
                  <a:t>Blood Pb (ug/dL)</a:t>
                </a:r>
              </a:p>
            </c:rich>
          </c:tx>
          <c:layout>
            <c:manualLayout>
              <c:xMode val="edge"/>
              <c:yMode val="edge"/>
              <c:x val="0.8517279821627648"/>
              <c:y val="0.41243862520458296"/>
            </c:manualLayout>
          </c:layout>
          <c:overlay val="0"/>
          <c:spPr>
            <a:noFill/>
            <a:ln w="16918">
              <a:noFill/>
            </a:ln>
          </c:spPr>
        </c:title>
        <c:numFmt formatCode="General" sourceLinked="1"/>
        <c:majorTickMark val="cross"/>
        <c:minorTickMark val="none"/>
        <c:tickLblPos val="nextTo"/>
        <c:spPr>
          <a:ln w="2115">
            <a:solidFill>
              <a:srgbClr val="000000"/>
            </a:solidFill>
            <a:prstDash val="solid"/>
          </a:ln>
        </c:spPr>
        <c:txPr>
          <a:bodyPr rot="0" vert="horz"/>
          <a:lstStyle/>
          <a:p>
            <a:pPr>
              <a:defRPr sz="666" b="0" i="0" u="none" strike="noStrike" baseline="0">
                <a:solidFill>
                  <a:srgbClr val="000000"/>
                </a:solidFill>
                <a:latin typeface="Arial"/>
                <a:ea typeface="Arial"/>
                <a:cs typeface="Arial"/>
              </a:defRPr>
            </a:pPr>
            <a:endParaRPr lang="en-US"/>
          </a:p>
        </c:txPr>
        <c:crossAx val="294138088"/>
        <c:crosses val="max"/>
        <c:crossBetween val="between"/>
      </c:valAx>
      <c:spPr>
        <a:solidFill>
          <a:srgbClr val="C0C0C0"/>
        </a:solidFill>
        <a:ln w="8459">
          <a:solidFill>
            <a:srgbClr val="808080"/>
          </a:solidFill>
          <a:prstDash val="solid"/>
        </a:ln>
      </c:spPr>
    </c:plotArea>
    <c:legend>
      <c:legendPos val="r"/>
      <c:layout>
        <c:manualLayout>
          <c:xMode val="edge"/>
          <c:yMode val="edge"/>
          <c:x val="0.13823857302118173"/>
          <c:y val="0.63502454991816693"/>
          <c:w val="0.31549609810479401"/>
          <c:h val="0.14893617021276606"/>
        </c:manualLayout>
      </c:layout>
      <c:overlay val="0"/>
      <c:spPr>
        <a:solidFill>
          <a:srgbClr val="FFFFFF"/>
        </a:solidFill>
        <a:ln w="2115">
          <a:solidFill>
            <a:srgbClr val="000000"/>
          </a:solidFill>
          <a:prstDash val="solid"/>
        </a:ln>
      </c:spPr>
      <c:txPr>
        <a:bodyPr/>
        <a:lstStyle/>
        <a:p>
          <a:pPr>
            <a:defRPr sz="979" b="0" i="0" u="none" strike="noStrike" baseline="0">
              <a:solidFill>
                <a:srgbClr val="000000"/>
              </a:solidFill>
              <a:latin typeface="Arial"/>
              <a:ea typeface="Arial"/>
              <a:cs typeface="Arial"/>
            </a:defRPr>
          </a:pPr>
          <a:endParaRPr lang="en-US"/>
        </a:p>
      </c:txPr>
    </c:legend>
    <c:plotVisOnly val="1"/>
    <c:dispBlanksAs val="gap"/>
    <c:showDLblsOverMax val="0"/>
  </c:chart>
  <c:spPr>
    <a:solidFill>
      <a:schemeClr val="tx1"/>
    </a:solidFill>
    <a:ln w="9525" cap="flat" cmpd="sng" algn="ctr">
      <a:solidFill>
        <a:srgbClr val="FFFF66"/>
      </a:solidFill>
      <a:prstDash val="solid"/>
      <a:miter lim="800000"/>
      <a:headEnd type="none" w="med" len="med"/>
      <a:tailEnd type="none" w="med" len="med"/>
    </a:ln>
  </c:spPr>
  <c:txPr>
    <a:bodyPr/>
    <a:lstStyle/>
    <a:p>
      <a:pPr>
        <a:defRPr sz="666" b="0" i="0" u="none" strike="noStrike" baseline="0">
          <a:solidFill>
            <a:srgbClr val="000000"/>
          </a:solidFill>
          <a:latin typeface="Arial"/>
          <a:ea typeface="Arial"/>
          <a:cs typeface="Arial"/>
        </a:defRPr>
      </a:pPr>
      <a:endParaRPr lang="en-U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5778"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75779" name="Rectangle 3"/>
          <p:cNvSpPr>
            <a:spLocks noGrp="1" noChangeArrowheads="1"/>
          </p:cNvSpPr>
          <p:nvPr>
            <p:ph type="dt" sz="quarter" idx="1"/>
          </p:nvPr>
        </p:nvSpPr>
        <p:spPr bwMode="auto">
          <a:xfrm>
            <a:off x="3972560" y="0"/>
            <a:ext cx="303784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75780" name="Rectangle 4"/>
          <p:cNvSpPr>
            <a:spLocks noGrp="1" noChangeArrowheads="1"/>
          </p:cNvSpPr>
          <p:nvPr>
            <p:ph type="ftr" sz="quarter" idx="2"/>
          </p:nvPr>
        </p:nvSpPr>
        <p:spPr bwMode="auto">
          <a:xfrm>
            <a:off x="0" y="8831580"/>
            <a:ext cx="303784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75781" name="Rectangle 5"/>
          <p:cNvSpPr>
            <a:spLocks noGrp="1" noChangeArrowheads="1"/>
          </p:cNvSpPr>
          <p:nvPr>
            <p:ph type="sldNum" sz="quarter" idx="3"/>
          </p:nvPr>
        </p:nvSpPr>
        <p:spPr bwMode="auto">
          <a:xfrm>
            <a:off x="3972560" y="8831580"/>
            <a:ext cx="303784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68212F9B-897B-4241-A17D-E39CBEF3697B}" type="slidenum">
              <a:rPr lang="en-US"/>
              <a:pPr/>
              <a:t>‹#›</a:t>
            </a:fld>
            <a:endParaRPr lang="en-US"/>
          </a:p>
        </p:txBody>
      </p:sp>
    </p:spTree>
    <p:extLst>
      <p:ext uri="{BB962C8B-B14F-4D97-AF65-F5344CB8AC3E}">
        <p14:creationId xmlns:p14="http://schemas.microsoft.com/office/powerpoint/2010/main" val="425080219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303784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en-US"/>
          </a:p>
        </p:txBody>
      </p:sp>
      <p:sp>
        <p:nvSpPr>
          <p:cNvPr id="14339" name="Rectangle 3"/>
          <p:cNvSpPr>
            <a:spLocks noGrp="1" noChangeArrowheads="1"/>
          </p:cNvSpPr>
          <p:nvPr>
            <p:ph type="dt" idx="1"/>
          </p:nvPr>
        </p:nvSpPr>
        <p:spPr bwMode="auto">
          <a:xfrm>
            <a:off x="3972560" y="0"/>
            <a:ext cx="3037840" cy="46482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14340" name="Rectangle 4"/>
          <p:cNvSpPr>
            <a:spLocks noGrp="1" noRot="1" noChangeAspect="1" noChangeArrowheads="1" noTextEdit="1"/>
          </p:cNvSpPr>
          <p:nvPr>
            <p:ph type="sldImg" idx="2"/>
          </p:nvPr>
        </p:nvSpPr>
        <p:spPr bwMode="auto">
          <a:xfrm>
            <a:off x="1181100" y="696913"/>
            <a:ext cx="4648200" cy="3486150"/>
          </a:xfrm>
          <a:prstGeom prst="rect">
            <a:avLst/>
          </a:prstGeom>
          <a:noFill/>
          <a:ln w="9525">
            <a:solidFill>
              <a:srgbClr val="000000"/>
            </a:solidFill>
            <a:miter lim="800000"/>
            <a:headEnd/>
            <a:tailEnd/>
          </a:ln>
          <a:effectLst/>
        </p:spPr>
      </p:sp>
      <p:sp>
        <p:nvSpPr>
          <p:cNvPr id="14341" name="Rectangle 5"/>
          <p:cNvSpPr>
            <a:spLocks noGrp="1" noChangeArrowheads="1"/>
          </p:cNvSpPr>
          <p:nvPr>
            <p:ph type="body" sz="quarter" idx="3"/>
          </p:nvPr>
        </p:nvSpPr>
        <p:spPr bwMode="auto">
          <a:xfrm>
            <a:off x="934720" y="4415790"/>
            <a:ext cx="5140960" cy="418338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4342" name="Rectangle 6"/>
          <p:cNvSpPr>
            <a:spLocks noGrp="1" noChangeArrowheads="1"/>
          </p:cNvSpPr>
          <p:nvPr>
            <p:ph type="ftr" sz="quarter" idx="4"/>
          </p:nvPr>
        </p:nvSpPr>
        <p:spPr bwMode="auto">
          <a:xfrm>
            <a:off x="0" y="8831580"/>
            <a:ext cx="303784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en-US"/>
          </a:p>
        </p:txBody>
      </p:sp>
      <p:sp>
        <p:nvSpPr>
          <p:cNvPr id="14343" name="Rectangle 7"/>
          <p:cNvSpPr>
            <a:spLocks noGrp="1" noChangeArrowheads="1"/>
          </p:cNvSpPr>
          <p:nvPr>
            <p:ph type="sldNum" sz="quarter" idx="5"/>
          </p:nvPr>
        </p:nvSpPr>
        <p:spPr bwMode="auto">
          <a:xfrm>
            <a:off x="3972560" y="8831580"/>
            <a:ext cx="3037840" cy="46482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DAF09506-6647-43E9-AEFA-4804739C906F}" type="slidenum">
              <a:rPr lang="en-US"/>
              <a:pPr/>
              <a:t>‹#›</a:t>
            </a:fld>
            <a:endParaRPr lang="en-US"/>
          </a:p>
        </p:txBody>
      </p:sp>
    </p:spTree>
    <p:extLst>
      <p:ext uri="{BB962C8B-B14F-4D97-AF65-F5344CB8AC3E}">
        <p14:creationId xmlns:p14="http://schemas.microsoft.com/office/powerpoint/2010/main" val="64581604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Times New Roman" pitchFamily="18" charset="0"/>
        <a:ea typeface="+mn-ea"/>
        <a:cs typeface="+mn-cs"/>
      </a:defRPr>
    </a:lvl1pPr>
    <a:lvl2pPr marL="457200" algn="l" rtl="0" fontAlgn="base">
      <a:spcBef>
        <a:spcPct val="30000"/>
      </a:spcBef>
      <a:spcAft>
        <a:spcPct val="0"/>
      </a:spcAft>
      <a:defRPr sz="1200" kern="1200">
        <a:solidFill>
          <a:schemeClr val="tx1"/>
        </a:solidFill>
        <a:latin typeface="Times New Roman" pitchFamily="18" charset="0"/>
        <a:ea typeface="+mn-ea"/>
        <a:cs typeface="+mn-cs"/>
      </a:defRPr>
    </a:lvl2pPr>
    <a:lvl3pPr marL="914400" algn="l" rtl="0" fontAlgn="base">
      <a:spcBef>
        <a:spcPct val="30000"/>
      </a:spcBef>
      <a:spcAft>
        <a:spcPct val="0"/>
      </a:spcAft>
      <a:defRPr sz="1200" kern="1200">
        <a:solidFill>
          <a:schemeClr val="tx1"/>
        </a:solidFill>
        <a:latin typeface="Times New Roman" pitchFamily="18" charset="0"/>
        <a:ea typeface="+mn-ea"/>
        <a:cs typeface="+mn-cs"/>
      </a:defRPr>
    </a:lvl3pPr>
    <a:lvl4pPr marL="1371600" algn="l" rtl="0" fontAlgn="base">
      <a:spcBef>
        <a:spcPct val="30000"/>
      </a:spcBef>
      <a:spcAft>
        <a:spcPct val="0"/>
      </a:spcAft>
      <a:defRPr sz="1200" kern="1200">
        <a:solidFill>
          <a:schemeClr val="tx1"/>
        </a:solidFill>
        <a:latin typeface="Times New Roman" pitchFamily="18" charset="0"/>
        <a:ea typeface="+mn-ea"/>
        <a:cs typeface="+mn-cs"/>
      </a:defRPr>
    </a:lvl4pPr>
    <a:lvl5pPr marL="1828800" algn="l" rtl="0" fontAlgn="base">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32E159A3-E1F3-453D-B738-998A43DE0AA3}" type="slidenum">
              <a:rPr lang="en-US"/>
              <a:pPr/>
              <a:t>18</a:t>
            </a:fld>
            <a:endParaRPr lang="en-US"/>
          </a:p>
        </p:txBody>
      </p:sp>
      <p:sp>
        <p:nvSpPr>
          <p:cNvPr id="83970" name="Rectangle 2"/>
          <p:cNvSpPr>
            <a:spLocks noGrp="1" noRot="1" noChangeAspect="1" noChangeArrowheads="1" noTextEdit="1"/>
          </p:cNvSpPr>
          <p:nvPr>
            <p:ph type="sldImg"/>
          </p:nvPr>
        </p:nvSpPr>
        <p:spPr bwMode="auto">
          <a:xfrm>
            <a:off x="1181100" y="696913"/>
            <a:ext cx="4648200" cy="3486150"/>
          </a:xfrm>
          <a:prstGeom prst="rect">
            <a:avLst/>
          </a:prstGeom>
          <a:solidFill>
            <a:srgbClr val="FFFFFF"/>
          </a:solidFill>
          <a:ln>
            <a:solidFill>
              <a:srgbClr val="000000"/>
            </a:solidFill>
            <a:miter lim="800000"/>
            <a:headEnd/>
            <a:tailEnd/>
          </a:ln>
        </p:spPr>
      </p:sp>
      <p:sp>
        <p:nvSpPr>
          <p:cNvPr id="83971" name="Rectangle 3"/>
          <p:cNvSpPr>
            <a:spLocks noGrp="1" noChangeArrowheads="1"/>
          </p:cNvSpPr>
          <p:nvPr>
            <p:ph type="body" idx="1"/>
          </p:nvPr>
        </p:nvSpPr>
        <p:spPr bwMode="auto">
          <a:xfrm>
            <a:off x="934720" y="4415790"/>
            <a:ext cx="5140960" cy="4183380"/>
          </a:xfrm>
          <a:prstGeom prst="rect">
            <a:avLst/>
          </a:prstGeom>
          <a:solidFill>
            <a:srgbClr val="FFFFFF"/>
          </a:solidFill>
          <a:ln>
            <a:solidFill>
              <a:srgbClr val="000000"/>
            </a:solidFill>
            <a:miter lim="800000"/>
            <a:headEnd/>
            <a:tailEnd/>
          </a:ln>
        </p:spPr>
        <p:txBody>
          <a:bodyPr/>
          <a:lstStyle/>
          <a:p>
            <a:r>
              <a:rPr lang="en-US"/>
              <a:t>Wide Range Achievement Test</a:t>
            </a:r>
          </a:p>
        </p:txBody>
      </p:sp>
    </p:spTree>
    <p:extLst>
      <p:ext uri="{BB962C8B-B14F-4D97-AF65-F5344CB8AC3E}">
        <p14:creationId xmlns:p14="http://schemas.microsoft.com/office/powerpoint/2010/main" val="35831104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B075A83-C8FA-4AAC-88D2-339665E3EEBC}" type="slidenum">
              <a:rPr lang="en-US"/>
              <a:pPr/>
              <a:t>20</a:t>
            </a:fld>
            <a:endParaRPr lang="en-US"/>
          </a:p>
        </p:txBody>
      </p:sp>
      <p:sp>
        <p:nvSpPr>
          <p:cNvPr id="87042" name="Rectangle 2"/>
          <p:cNvSpPr>
            <a:spLocks noGrp="1" noRot="1" noChangeAspect="1" noChangeArrowheads="1" noTextEdit="1"/>
          </p:cNvSpPr>
          <p:nvPr>
            <p:ph type="sldImg"/>
          </p:nvPr>
        </p:nvSpPr>
        <p:spPr bwMode="auto">
          <a:xfrm>
            <a:off x="1181100" y="696913"/>
            <a:ext cx="4648200" cy="3486150"/>
          </a:xfrm>
          <a:prstGeom prst="rect">
            <a:avLst/>
          </a:prstGeom>
          <a:solidFill>
            <a:srgbClr val="FFFFFF"/>
          </a:solidFill>
          <a:ln>
            <a:solidFill>
              <a:srgbClr val="000000"/>
            </a:solidFill>
            <a:miter lim="800000"/>
            <a:headEnd/>
            <a:tailEnd/>
          </a:ln>
        </p:spPr>
      </p:sp>
      <p:sp>
        <p:nvSpPr>
          <p:cNvPr id="87043" name="Rectangle 3"/>
          <p:cNvSpPr>
            <a:spLocks noGrp="1" noChangeArrowheads="1"/>
          </p:cNvSpPr>
          <p:nvPr>
            <p:ph type="body" idx="1"/>
          </p:nvPr>
        </p:nvSpPr>
        <p:spPr bwMode="auto">
          <a:xfrm>
            <a:off x="934720" y="4415790"/>
            <a:ext cx="5140960" cy="4183380"/>
          </a:xfrm>
          <a:prstGeom prst="rect">
            <a:avLst/>
          </a:prstGeom>
          <a:solidFill>
            <a:srgbClr val="FFFFFF"/>
          </a:solidFill>
          <a:ln>
            <a:solidFill>
              <a:srgbClr val="000000"/>
            </a:solidFill>
            <a:miter lim="800000"/>
            <a:headEnd/>
            <a:tailEnd/>
          </a:ln>
        </p:spPr>
        <p:txBody>
          <a:bodyPr/>
          <a:lstStyle/>
          <a:p>
            <a:r>
              <a:rPr lang="en-US"/>
              <a:t>NAES Reading Scores and Mean Blood  Pb at ages 1-5</a:t>
            </a:r>
          </a:p>
        </p:txBody>
      </p:sp>
    </p:spTree>
    <p:extLst>
      <p:ext uri="{BB962C8B-B14F-4D97-AF65-F5344CB8AC3E}">
        <p14:creationId xmlns:p14="http://schemas.microsoft.com/office/powerpoint/2010/main" val="15386011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222203D-2C56-44D1-B7BE-C44E5025040D}" type="slidenum">
              <a:rPr lang="en-US"/>
              <a:pPr/>
              <a:t>21</a:t>
            </a:fld>
            <a:endParaRPr lang="en-US"/>
          </a:p>
        </p:txBody>
      </p:sp>
      <p:sp>
        <p:nvSpPr>
          <p:cNvPr id="105474" name="Rectangle 2"/>
          <p:cNvSpPr>
            <a:spLocks noGrp="1" noRot="1" noChangeAspect="1" noChangeArrowheads="1" noTextEdit="1"/>
          </p:cNvSpPr>
          <p:nvPr>
            <p:ph type="sldImg"/>
          </p:nvPr>
        </p:nvSpPr>
        <p:spPr>
          <a:ln/>
        </p:spPr>
      </p:sp>
      <p:sp>
        <p:nvSpPr>
          <p:cNvPr id="105475" name="Rectangle 3"/>
          <p:cNvSpPr>
            <a:spLocks noGrp="1" noChangeArrowheads="1"/>
          </p:cNvSpPr>
          <p:nvPr>
            <p:ph type="body" idx="1"/>
          </p:nvPr>
        </p:nvSpPr>
        <p:spPr/>
        <p:txBody>
          <a:bodyPr/>
          <a:lstStyle/>
          <a:p>
            <a:r>
              <a:rPr lang="en-US"/>
              <a:t>Trends in Averfage Reading Scores, Longitudinal sample of National </a:t>
            </a:r>
          </a:p>
        </p:txBody>
      </p:sp>
    </p:spTree>
    <p:extLst>
      <p:ext uri="{BB962C8B-B14F-4D97-AF65-F5344CB8AC3E}">
        <p14:creationId xmlns:p14="http://schemas.microsoft.com/office/powerpoint/2010/main" val="28626443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DAF09506-6647-43E9-AEFA-4804739C906F}" type="slidenum">
              <a:rPr lang="en-US" smtClean="0"/>
              <a:pPr/>
              <a:t>23</a:t>
            </a:fld>
            <a:endParaRPr lang="en-US"/>
          </a:p>
        </p:txBody>
      </p:sp>
    </p:spTree>
    <p:extLst>
      <p:ext uri="{BB962C8B-B14F-4D97-AF65-F5344CB8AC3E}">
        <p14:creationId xmlns:p14="http://schemas.microsoft.com/office/powerpoint/2010/main" val="269134959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586C95C-5A9F-458D-8AA3-6E446F809B54}" type="slidenum">
              <a:rPr lang="en-US"/>
              <a:pPr/>
              <a:t>32</a:t>
            </a:fld>
            <a:endParaRPr lang="en-US"/>
          </a:p>
        </p:txBody>
      </p:sp>
      <p:sp>
        <p:nvSpPr>
          <p:cNvPr id="94210" name="Rectangle 2"/>
          <p:cNvSpPr>
            <a:spLocks noGrp="1" noRot="1" noChangeAspect="1" noChangeArrowheads="1" noTextEdit="1"/>
          </p:cNvSpPr>
          <p:nvPr>
            <p:ph type="sldImg"/>
          </p:nvPr>
        </p:nvSpPr>
        <p:spPr bwMode="auto">
          <a:xfrm>
            <a:off x="1181100" y="696913"/>
            <a:ext cx="4648200" cy="3486150"/>
          </a:xfrm>
          <a:prstGeom prst="rect">
            <a:avLst/>
          </a:prstGeom>
          <a:solidFill>
            <a:srgbClr val="FFFFFF"/>
          </a:solidFill>
          <a:ln>
            <a:solidFill>
              <a:srgbClr val="000000"/>
            </a:solidFill>
            <a:miter lim="800000"/>
            <a:headEnd/>
            <a:tailEnd/>
          </a:ln>
        </p:spPr>
      </p:sp>
      <p:sp>
        <p:nvSpPr>
          <p:cNvPr id="94211" name="Rectangle 3"/>
          <p:cNvSpPr>
            <a:spLocks noGrp="1" noChangeArrowheads="1"/>
          </p:cNvSpPr>
          <p:nvPr>
            <p:ph type="body" idx="1"/>
          </p:nvPr>
        </p:nvSpPr>
        <p:spPr bwMode="auto">
          <a:xfrm>
            <a:off x="934720" y="4415790"/>
            <a:ext cx="5140960" cy="4183380"/>
          </a:xfrm>
          <a:prstGeom prst="rect">
            <a:avLst/>
          </a:prstGeom>
          <a:solidFill>
            <a:srgbClr val="FFFFFF"/>
          </a:solidFill>
          <a:ln>
            <a:solidFill>
              <a:srgbClr val="000000"/>
            </a:solidFill>
            <a:miter lim="800000"/>
            <a:headEnd/>
            <a:tailEnd/>
          </a:ln>
        </p:spPr>
        <p:txBody>
          <a:bodyPr/>
          <a:lstStyle/>
          <a:p>
            <a:r>
              <a:rPr lang="en-US"/>
              <a:t>Surprising that there is no effect of lead on IQ between the values of 20 and 40</a:t>
            </a:r>
          </a:p>
          <a:p>
            <a:r>
              <a:rPr lang="en-US"/>
              <a:t>Change in slope in untransformed data appears  to occur between 25 and 15 ug/dL</a:t>
            </a:r>
          </a:p>
          <a:p>
            <a:r>
              <a:rPr lang="en-US"/>
              <a:t>Actual population levels in toddlers have dropped from 15 in 1980 to 3.6 in 1991</a:t>
            </a:r>
          </a:p>
          <a:p>
            <a:endParaRPr lang="en-US"/>
          </a:p>
          <a:p>
            <a:endParaRPr lang="en-US"/>
          </a:p>
          <a:p>
            <a:endParaRPr lang="en-US"/>
          </a:p>
          <a:p>
            <a:endParaRPr lang="en-US"/>
          </a:p>
          <a:p>
            <a:endParaRPr lang="en-US"/>
          </a:p>
          <a:p>
            <a:endParaRPr lang="en-US"/>
          </a:p>
          <a:p>
            <a:endParaRPr lang="en-US"/>
          </a:p>
          <a:p>
            <a:r>
              <a:rPr lang="en-US"/>
              <a:t/>
            </a:r>
            <a:br>
              <a:rPr lang="en-US"/>
            </a:br>
            <a:r>
              <a:rPr lang="en-US"/>
              <a:t>Rochester and Boston Studies</a:t>
            </a:r>
          </a:p>
          <a:p>
            <a:endParaRPr lang="en-US"/>
          </a:p>
          <a:p>
            <a:r>
              <a:rPr lang="en-US"/>
              <a:t>Note that there is huge variation in IQ among studies that is not explained by blood lead. </a:t>
            </a:r>
          </a:p>
        </p:txBody>
      </p:sp>
    </p:spTree>
    <p:extLst>
      <p:ext uri="{BB962C8B-B14F-4D97-AF65-F5344CB8AC3E}">
        <p14:creationId xmlns:p14="http://schemas.microsoft.com/office/powerpoint/2010/main" val="116127520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464CBAF-E346-42B9-B4D5-F64ABCF014CF}" type="slidenum">
              <a:rPr lang="en-US" smtClean="0"/>
              <a:pPr/>
              <a:t>‹#›</a:t>
            </a:fld>
            <a:endParaRPr lang="en-US"/>
          </a:p>
        </p:txBody>
      </p:sp>
    </p:spTree>
    <p:extLst>
      <p:ext uri="{BB962C8B-B14F-4D97-AF65-F5344CB8AC3E}">
        <p14:creationId xmlns:p14="http://schemas.microsoft.com/office/powerpoint/2010/main" val="18392999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C13FA1-12AD-4391-8CAB-7E7A54C96AF7}" type="slidenum">
              <a:rPr lang="en-US" smtClean="0"/>
              <a:pPr/>
              <a:t>‹#›</a:t>
            </a:fld>
            <a:endParaRPr lang="en-US"/>
          </a:p>
        </p:txBody>
      </p:sp>
    </p:spTree>
    <p:extLst>
      <p:ext uri="{BB962C8B-B14F-4D97-AF65-F5344CB8AC3E}">
        <p14:creationId xmlns:p14="http://schemas.microsoft.com/office/powerpoint/2010/main" val="2576417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BFD3CD8-B794-41E6-88AB-A22772ADA1B0}" type="slidenum">
              <a:rPr lang="en-US" smtClean="0"/>
              <a:pPr/>
              <a:t>‹#›</a:t>
            </a:fld>
            <a:endParaRPr lang="en-US"/>
          </a:p>
        </p:txBody>
      </p:sp>
    </p:spTree>
    <p:extLst>
      <p:ext uri="{BB962C8B-B14F-4D97-AF65-F5344CB8AC3E}">
        <p14:creationId xmlns:p14="http://schemas.microsoft.com/office/powerpoint/2010/main" val="13726663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1143000" y="609600"/>
            <a:ext cx="77724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1169988" y="1946275"/>
            <a:ext cx="7772400" cy="4114800"/>
          </a:xfrm>
        </p:spPr>
        <p:txBody>
          <a:bodyPr/>
          <a:lstStyle/>
          <a:p>
            <a:endParaRPr lang="en-US"/>
          </a:p>
        </p:txBody>
      </p:sp>
      <p:sp>
        <p:nvSpPr>
          <p:cNvPr id="4" name="Date Placeholder 3"/>
          <p:cNvSpPr>
            <a:spLocks noGrp="1"/>
          </p:cNvSpPr>
          <p:nvPr>
            <p:ph type="dt" sz="half" idx="10"/>
          </p:nvPr>
        </p:nvSpPr>
        <p:spPr>
          <a:xfrm>
            <a:off x="1143000" y="6248400"/>
            <a:ext cx="1905000" cy="457200"/>
          </a:xfrm>
        </p:spPr>
        <p:txBody>
          <a:bodyPr/>
          <a:lstStyle>
            <a:lvl1pPr>
              <a:defRPr/>
            </a:lvl1pPr>
          </a:lstStyle>
          <a:p>
            <a:endParaRPr lang="en-US"/>
          </a:p>
        </p:txBody>
      </p:sp>
      <p:sp>
        <p:nvSpPr>
          <p:cNvPr id="5" name="Footer Placeholder 4"/>
          <p:cNvSpPr>
            <a:spLocks noGrp="1"/>
          </p:cNvSpPr>
          <p:nvPr>
            <p:ph type="ftr" sz="quarter" idx="11"/>
          </p:nvPr>
        </p:nvSpPr>
        <p:spPr>
          <a:xfrm>
            <a:off x="3581400" y="6248400"/>
            <a:ext cx="2895600" cy="457200"/>
          </a:xfrm>
        </p:spPr>
        <p:txBody>
          <a:bodyPr/>
          <a:lstStyle>
            <a:lvl1pPr>
              <a:defRPr/>
            </a:lvl1pPr>
          </a:lstStyle>
          <a:p>
            <a:endParaRPr lang="en-US"/>
          </a:p>
        </p:txBody>
      </p:sp>
      <p:sp>
        <p:nvSpPr>
          <p:cNvPr id="6" name="Slide Number Placeholder 5"/>
          <p:cNvSpPr>
            <a:spLocks noGrp="1"/>
          </p:cNvSpPr>
          <p:nvPr>
            <p:ph type="sldNum" sz="quarter" idx="12"/>
          </p:nvPr>
        </p:nvSpPr>
        <p:spPr>
          <a:xfrm>
            <a:off x="7010400" y="6248400"/>
            <a:ext cx="1905000" cy="457200"/>
          </a:xfrm>
        </p:spPr>
        <p:txBody>
          <a:bodyPr/>
          <a:lstStyle>
            <a:lvl1pPr>
              <a:defRPr/>
            </a:lvl1pPr>
          </a:lstStyle>
          <a:p>
            <a:fld id="{CA6225E1-5772-4E9F-BBA9-1390C77F619E}"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0B62D28-DE22-4EA2-B548-CB5760BC8ADC}" type="slidenum">
              <a:rPr lang="en-US" smtClean="0"/>
              <a:pPr/>
              <a:t>‹#›</a:t>
            </a:fld>
            <a:endParaRPr lang="en-US"/>
          </a:p>
        </p:txBody>
      </p:sp>
    </p:spTree>
    <p:extLst>
      <p:ext uri="{BB962C8B-B14F-4D97-AF65-F5344CB8AC3E}">
        <p14:creationId xmlns:p14="http://schemas.microsoft.com/office/powerpoint/2010/main" val="224420343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DDC210D-F825-46A0-95F7-96DAE4967438}" type="slidenum">
              <a:rPr lang="en-US" smtClean="0"/>
              <a:pPr/>
              <a:t>‹#›</a:t>
            </a:fld>
            <a:endParaRPr lang="en-US"/>
          </a:p>
        </p:txBody>
      </p:sp>
    </p:spTree>
    <p:extLst>
      <p:ext uri="{BB962C8B-B14F-4D97-AF65-F5344CB8AC3E}">
        <p14:creationId xmlns:p14="http://schemas.microsoft.com/office/powerpoint/2010/main" val="4784934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A842D41-26A1-43B7-B0D3-378780254614}" type="slidenum">
              <a:rPr lang="en-US" smtClean="0"/>
              <a:pPr/>
              <a:t>‹#›</a:t>
            </a:fld>
            <a:endParaRPr lang="en-US"/>
          </a:p>
        </p:txBody>
      </p:sp>
    </p:spTree>
    <p:extLst>
      <p:ext uri="{BB962C8B-B14F-4D97-AF65-F5344CB8AC3E}">
        <p14:creationId xmlns:p14="http://schemas.microsoft.com/office/powerpoint/2010/main" val="2511257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8CC6035-83AF-47D8-BC39-8D13F3B6735E}" type="slidenum">
              <a:rPr lang="en-US" smtClean="0"/>
              <a:pPr/>
              <a:t>‹#›</a:t>
            </a:fld>
            <a:endParaRPr lang="en-US"/>
          </a:p>
        </p:txBody>
      </p:sp>
    </p:spTree>
    <p:extLst>
      <p:ext uri="{BB962C8B-B14F-4D97-AF65-F5344CB8AC3E}">
        <p14:creationId xmlns:p14="http://schemas.microsoft.com/office/powerpoint/2010/main" val="32522661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70D2372-A612-4E48-AAD1-2420130E7571}" type="slidenum">
              <a:rPr lang="en-US" smtClean="0"/>
              <a:pPr/>
              <a:t>‹#›</a:t>
            </a:fld>
            <a:endParaRPr lang="en-US"/>
          </a:p>
        </p:txBody>
      </p:sp>
    </p:spTree>
    <p:extLst>
      <p:ext uri="{BB962C8B-B14F-4D97-AF65-F5344CB8AC3E}">
        <p14:creationId xmlns:p14="http://schemas.microsoft.com/office/powerpoint/2010/main" val="35255874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7D94036-9896-48E0-97CA-E34104DAD915}" type="slidenum">
              <a:rPr lang="en-US" smtClean="0"/>
              <a:pPr/>
              <a:t>‹#›</a:t>
            </a:fld>
            <a:endParaRPr lang="en-US"/>
          </a:p>
        </p:txBody>
      </p:sp>
    </p:spTree>
    <p:extLst>
      <p:ext uri="{BB962C8B-B14F-4D97-AF65-F5344CB8AC3E}">
        <p14:creationId xmlns:p14="http://schemas.microsoft.com/office/powerpoint/2010/main" val="23244215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EEE1F5D-D914-4D7A-BEDC-21FD012AE26A}" type="slidenum">
              <a:rPr lang="en-US" smtClean="0"/>
              <a:pPr/>
              <a:t>‹#›</a:t>
            </a:fld>
            <a:endParaRPr lang="en-US"/>
          </a:p>
        </p:txBody>
      </p:sp>
    </p:spTree>
    <p:extLst>
      <p:ext uri="{BB962C8B-B14F-4D97-AF65-F5344CB8AC3E}">
        <p14:creationId xmlns:p14="http://schemas.microsoft.com/office/powerpoint/2010/main" val="5672377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1E7460D-FA47-41CD-93BF-95433F232CA6}" type="slidenum">
              <a:rPr lang="en-US" smtClean="0"/>
              <a:pPr/>
              <a:t>‹#›</a:t>
            </a:fld>
            <a:endParaRPr lang="en-US"/>
          </a:p>
        </p:txBody>
      </p:sp>
    </p:spTree>
    <p:extLst>
      <p:ext uri="{BB962C8B-B14F-4D97-AF65-F5344CB8AC3E}">
        <p14:creationId xmlns:p14="http://schemas.microsoft.com/office/powerpoint/2010/main" val="10150929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5CBC05F-5F19-4777-846A-7205C9F1C9BF}" type="slidenum">
              <a:rPr lang="en-US" smtClean="0"/>
              <a:pPr/>
              <a:t>‹#›</a:t>
            </a:fld>
            <a:endParaRPr lang="en-US"/>
          </a:p>
        </p:txBody>
      </p:sp>
    </p:spTree>
    <p:extLst>
      <p:ext uri="{BB962C8B-B14F-4D97-AF65-F5344CB8AC3E}">
        <p14:creationId xmlns:p14="http://schemas.microsoft.com/office/powerpoint/2010/main" val="3274350481"/>
      </p:ext>
    </p:extLst>
  </p:cSld>
  <p:clrMap bg1="lt1" tx1="dk1" bg2="lt2" tx2="dk2" accent1="accent1" accent2="accent2" accent3="accent3" accent4="accent4" accent5="accent5" accent6="accent6" hlink="hlink" folHlink="folHlink"/>
  <p:sldLayoutIdLst>
    <p:sldLayoutId id="2147483720" r:id="rId1"/>
    <p:sldLayoutId id="2147483721" r:id="rId2"/>
    <p:sldLayoutId id="2147483722" r:id="rId3"/>
    <p:sldLayoutId id="2147483723" r:id="rId4"/>
    <p:sldLayoutId id="2147483724" r:id="rId5"/>
    <p:sldLayoutId id="2147483725" r:id="rId6"/>
    <p:sldLayoutId id="2147483726" r:id="rId7"/>
    <p:sldLayoutId id="2147483727" r:id="rId8"/>
    <p:sldLayoutId id="2147483728" r:id="rId9"/>
    <p:sldLayoutId id="2147483729" r:id="rId10"/>
    <p:sldLayoutId id="2147483730" r:id="rId11"/>
    <p:sldLayoutId id="2147483731" r:id="rId12"/>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hyperlink" Target="http://nces.ed.gov/nationsreportcard/ltt/results2004/age_9_reading_perf.asp" TargetMode="External"/><Relationship Id="rId7"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2.png"/><Relationship Id="rId5" Type="http://schemas.openxmlformats.org/officeDocument/2006/relationships/hyperlink" Target="http://nces.ed.gov/nationsreportcard/ltt/results2004/age_17_reading_perf.asp" TargetMode="External"/><Relationship Id="rId4" Type="http://schemas.openxmlformats.org/officeDocument/2006/relationships/hyperlink" Target="http://nces.ed.gov/nationsreportcard/ltt/results2004/age_13_reading_perf.asp"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6.jpe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2"/>
          <p:cNvSpPr txBox="1">
            <a:spLocks noChangeArrowheads="1"/>
          </p:cNvSpPr>
          <p:nvPr/>
        </p:nvSpPr>
        <p:spPr bwMode="auto">
          <a:xfrm>
            <a:off x="1143000" y="1524000"/>
            <a:ext cx="6759575" cy="519113"/>
          </a:xfrm>
          <a:prstGeom prst="rect">
            <a:avLst/>
          </a:prstGeom>
          <a:noFill/>
          <a:ln w="9525">
            <a:noFill/>
            <a:miter lim="800000"/>
            <a:headEnd/>
            <a:tailEnd/>
          </a:ln>
          <a:effectLst/>
        </p:spPr>
        <p:txBody>
          <a:bodyPr>
            <a:spAutoFit/>
          </a:bodyPr>
          <a:lstStyle/>
          <a:p>
            <a:pPr>
              <a:spcBef>
                <a:spcPct val="50000"/>
              </a:spcBef>
            </a:pPr>
            <a:endParaRPr lang="en-US" sz="2800"/>
          </a:p>
        </p:txBody>
      </p:sp>
      <p:sp>
        <p:nvSpPr>
          <p:cNvPr id="2051" name="Text Box 3"/>
          <p:cNvSpPr txBox="1">
            <a:spLocks noChangeArrowheads="1"/>
          </p:cNvSpPr>
          <p:nvPr/>
        </p:nvSpPr>
        <p:spPr bwMode="auto">
          <a:xfrm>
            <a:off x="2003425" y="1744663"/>
            <a:ext cx="184150" cy="519112"/>
          </a:xfrm>
          <a:prstGeom prst="rect">
            <a:avLst/>
          </a:prstGeom>
          <a:noFill/>
          <a:ln w="9525">
            <a:noFill/>
            <a:miter lim="800000"/>
            <a:headEnd/>
            <a:tailEnd/>
          </a:ln>
          <a:effectLst/>
        </p:spPr>
        <p:txBody>
          <a:bodyPr>
            <a:spAutoFit/>
          </a:bodyPr>
          <a:lstStyle/>
          <a:p>
            <a:pPr>
              <a:spcBef>
                <a:spcPct val="50000"/>
              </a:spcBef>
            </a:pPr>
            <a:endParaRPr lang="en-US" sz="2800"/>
          </a:p>
        </p:txBody>
      </p:sp>
      <p:sp>
        <p:nvSpPr>
          <p:cNvPr id="2052" name="Text Box 4"/>
          <p:cNvSpPr txBox="1">
            <a:spLocks noChangeArrowheads="1"/>
          </p:cNvSpPr>
          <p:nvPr/>
        </p:nvSpPr>
        <p:spPr bwMode="auto">
          <a:xfrm>
            <a:off x="1371600" y="1524000"/>
            <a:ext cx="6553200" cy="5170646"/>
          </a:xfrm>
          <a:prstGeom prst="rect">
            <a:avLst/>
          </a:prstGeom>
          <a:noFill/>
          <a:ln w="9525">
            <a:noFill/>
            <a:miter lim="800000"/>
            <a:headEnd/>
            <a:tailEnd/>
          </a:ln>
          <a:effectLst/>
        </p:spPr>
        <p:txBody>
          <a:bodyPr>
            <a:spAutoFit/>
          </a:bodyPr>
          <a:lstStyle/>
          <a:p>
            <a:pPr algn="ctr">
              <a:spcBef>
                <a:spcPct val="50000"/>
              </a:spcBef>
            </a:pPr>
            <a:r>
              <a:rPr lang="en-US" sz="3600" dirty="0" smtClean="0"/>
              <a:t>THE CASE AGAINST LOWERING THE ACTION LEVEL FOR CHILDHOOD BLOOD LEAD LEVELS</a:t>
            </a:r>
          </a:p>
          <a:p>
            <a:pPr algn="ctr">
              <a:spcBef>
                <a:spcPct val="50000"/>
              </a:spcBef>
            </a:pPr>
            <a:endParaRPr lang="en-US" sz="2800" dirty="0" smtClean="0"/>
          </a:p>
          <a:p>
            <a:pPr algn="ctr">
              <a:spcBef>
                <a:spcPct val="50000"/>
              </a:spcBef>
            </a:pPr>
            <a:r>
              <a:rPr lang="en-US" sz="3200" dirty="0" smtClean="0"/>
              <a:t>George G. Rhoads MD, MPH</a:t>
            </a:r>
          </a:p>
          <a:p>
            <a:pPr algn="ctr">
              <a:spcBef>
                <a:spcPct val="50000"/>
              </a:spcBef>
            </a:pPr>
            <a:r>
              <a:rPr lang="en-US" sz="3200" dirty="0" smtClean="0"/>
              <a:t>Rutgers School of Public Health</a:t>
            </a:r>
          </a:p>
          <a:p>
            <a:pPr algn="ctr">
              <a:spcBef>
                <a:spcPct val="50000"/>
              </a:spcBef>
            </a:pPr>
            <a:r>
              <a:rPr lang="en-US" sz="3200" smtClean="0"/>
              <a:t>October 2015</a:t>
            </a:r>
            <a:endParaRPr lang="en-US" sz="3200"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3600" dirty="0" smtClean="0"/>
              <a:t>U.S. Preventive Medicine Task Force Recommendations (2006)</a:t>
            </a:r>
            <a:endParaRPr lang="en-US" sz="3600" dirty="0"/>
          </a:p>
        </p:txBody>
      </p:sp>
      <p:sp>
        <p:nvSpPr>
          <p:cNvPr id="3" name="Content Placeholder 2"/>
          <p:cNvSpPr>
            <a:spLocks noGrp="1"/>
          </p:cNvSpPr>
          <p:nvPr>
            <p:ph idx="1"/>
          </p:nvPr>
        </p:nvSpPr>
        <p:spPr/>
        <p:txBody>
          <a:bodyPr/>
          <a:lstStyle/>
          <a:p>
            <a:r>
              <a:rPr lang="en-US" dirty="0" smtClean="0"/>
              <a:t>Recommends  against screening asymptomatic 1-5 year–old children  who are at average risk.</a:t>
            </a:r>
          </a:p>
          <a:p>
            <a:r>
              <a:rPr lang="en-US" dirty="0" smtClean="0"/>
              <a:t>Finds evidence insufficient to  recommend for or against screening 1-5 year old children at above average risk.</a:t>
            </a:r>
          </a:p>
          <a:p>
            <a:r>
              <a:rPr lang="en-US" dirty="0" smtClean="0"/>
              <a:t>Believes that community based primary prevention  will be more effective </a:t>
            </a:r>
            <a:r>
              <a:rPr lang="en-US" smtClean="0"/>
              <a:t>than screening. </a:t>
            </a:r>
            <a:endParaRPr lang="en-US" dirty="0"/>
          </a:p>
        </p:txBody>
      </p:sp>
    </p:spTree>
    <p:extLst>
      <p:ext uri="{BB962C8B-B14F-4D97-AF65-F5344CB8AC3E}">
        <p14:creationId xmlns:p14="http://schemas.microsoft.com/office/powerpoint/2010/main" val="112140812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74638"/>
            <a:ext cx="8153400" cy="3078162"/>
          </a:xfrm>
        </p:spPr>
        <p:txBody>
          <a:bodyPr>
            <a:normAutofit/>
          </a:bodyPr>
          <a:lstStyle/>
          <a:p>
            <a:r>
              <a:rPr lang="en-US" dirty="0" smtClean="0"/>
              <a:t>Why Should We Conclude That The New Studies at Blood Lead </a:t>
            </a:r>
            <a:br>
              <a:rPr lang="en-US" dirty="0" smtClean="0"/>
            </a:br>
            <a:r>
              <a:rPr lang="en-US" dirty="0" smtClean="0"/>
              <a:t>Levels </a:t>
            </a:r>
            <a:r>
              <a:rPr lang="en-US" u="sng" dirty="0" smtClean="0"/>
              <a:t>&lt; </a:t>
            </a:r>
            <a:r>
              <a:rPr lang="en-US" dirty="0" smtClean="0"/>
              <a:t>10 Exaggerate Lead Effects?</a:t>
            </a:r>
            <a:endParaRPr lang="en-US" dirty="0"/>
          </a:p>
        </p:txBody>
      </p:sp>
    </p:spTree>
    <p:extLst>
      <p:ext uri="{BB962C8B-B14F-4D97-AF65-F5344CB8AC3E}">
        <p14:creationId xmlns:p14="http://schemas.microsoft.com/office/powerpoint/2010/main" val="18074554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354" name="Picture 2" descr="canfield"/>
          <p:cNvPicPr>
            <a:picLocks noChangeAspect="1" noChangeArrowheads="1"/>
          </p:cNvPicPr>
          <p:nvPr/>
        </p:nvPicPr>
        <p:blipFill>
          <a:blip r:embed="rId2" cstate="print">
            <a:lum contrast="12000"/>
          </a:blip>
          <a:srcRect/>
          <a:stretch>
            <a:fillRect/>
          </a:stretch>
        </p:blipFill>
        <p:spPr bwMode="auto">
          <a:xfrm>
            <a:off x="1349375" y="609600"/>
            <a:ext cx="5889625" cy="6248400"/>
          </a:xfrm>
          <a:prstGeom prst="rect">
            <a:avLst/>
          </a:prstGeom>
          <a:noFill/>
          <a:ln w="19050">
            <a:solidFill>
              <a:srgbClr val="000000"/>
            </a:solidFill>
            <a:miter lim="800000"/>
            <a:headEnd/>
            <a:tailEnd/>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23" name="Rectangle 23"/>
          <p:cNvSpPr>
            <a:spLocks noChangeArrowheads="1"/>
          </p:cNvSpPr>
          <p:nvPr/>
        </p:nvSpPr>
        <p:spPr bwMode="auto">
          <a:xfrm>
            <a:off x="685800" y="609600"/>
            <a:ext cx="7772400" cy="1143000"/>
          </a:xfrm>
          <a:prstGeom prst="rect">
            <a:avLst/>
          </a:prstGeom>
          <a:noFill/>
          <a:ln w="9525">
            <a:noFill/>
            <a:miter lim="800000"/>
            <a:headEnd/>
            <a:tailEnd/>
          </a:ln>
          <a:effectLst/>
        </p:spPr>
        <p:txBody>
          <a:bodyPr anchor="ctr"/>
          <a:lstStyle/>
          <a:p>
            <a:pPr algn="ctr"/>
            <a:r>
              <a:rPr lang="en-US" sz="4400">
                <a:solidFill>
                  <a:schemeClr val="tx2"/>
                </a:solidFill>
              </a:rPr>
              <a:t>Adj. Decrease in IQ per 1 ug/dL Blood Lead (Age 3) – </a:t>
            </a:r>
            <a:r>
              <a:rPr lang="en-US" sz="2800">
                <a:solidFill>
                  <a:schemeClr val="tx2"/>
                </a:solidFill>
              </a:rPr>
              <a:t>Canfield et al</a:t>
            </a:r>
            <a:endParaRPr lang="en-US" sz="4400">
              <a:solidFill>
                <a:schemeClr val="tx2"/>
              </a:solidFill>
            </a:endParaRPr>
          </a:p>
        </p:txBody>
      </p:sp>
      <p:graphicFrame>
        <p:nvGraphicFramePr>
          <p:cNvPr id="76824" name="Group 24"/>
          <p:cNvGraphicFramePr>
            <a:graphicFrameLocks noGrp="1"/>
          </p:cNvGraphicFramePr>
          <p:nvPr/>
        </p:nvGraphicFramePr>
        <p:xfrm>
          <a:off x="685800" y="1981200"/>
          <a:ext cx="7772400" cy="4712208"/>
        </p:xfrm>
        <a:graphic>
          <a:graphicData uri="http://schemas.openxmlformats.org/drawingml/2006/table">
            <a:tbl>
              <a:tblPr/>
              <a:tblGrid>
                <a:gridCol w="2590800"/>
                <a:gridCol w="2590800"/>
                <a:gridCol w="2590800"/>
              </a:tblGrid>
              <a:tr h="13716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32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Lead Measure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32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All Children</a:t>
                      </a: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32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32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N= 172</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Those with Peak  Blood Lead </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&lt;10 ug/dL</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N= 101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6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Lifetime Mean</a:t>
                      </a: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0.35</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1.22</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3716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Concurrent at </a:t>
                      </a: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    Age 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0.31</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1.36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ChangeArrowheads="1"/>
          </p:cNvSpPr>
          <p:nvPr>
            <p:ph type="title"/>
          </p:nvPr>
        </p:nvSpPr>
        <p:spPr>
          <a:xfrm>
            <a:off x="1219200" y="609600"/>
            <a:ext cx="7696200" cy="1828800"/>
          </a:xfrm>
        </p:spPr>
        <p:txBody>
          <a:bodyPr/>
          <a:lstStyle/>
          <a:p>
            <a:pPr>
              <a:lnSpc>
                <a:spcPct val="100000"/>
              </a:lnSpc>
            </a:pPr>
            <a:r>
              <a:rPr lang="en-US" sz="4000" dirty="0"/>
              <a:t>Change in Mean Blood Lead in U.S. 1-5 Year Old Children</a:t>
            </a:r>
            <a:r>
              <a:rPr lang="en-US" dirty="0"/>
              <a:t/>
            </a:r>
            <a:br>
              <a:rPr lang="en-US" dirty="0"/>
            </a:br>
            <a:r>
              <a:rPr lang="en-US" sz="3200" dirty="0"/>
              <a:t>NHANES Data</a:t>
            </a:r>
          </a:p>
        </p:txBody>
      </p:sp>
      <p:graphicFrame>
        <p:nvGraphicFramePr>
          <p:cNvPr id="79875" name="Group 3"/>
          <p:cNvGraphicFramePr>
            <a:graphicFrameLocks noGrp="1"/>
          </p:cNvGraphicFramePr>
          <p:nvPr>
            <p:ph type="tbl" idx="1"/>
            <p:extLst>
              <p:ext uri="{D42A27DB-BD31-4B8C-83A1-F6EECF244321}">
                <p14:modId xmlns:p14="http://schemas.microsoft.com/office/powerpoint/2010/main" val="2868250339"/>
              </p:ext>
            </p:extLst>
          </p:nvPr>
        </p:nvGraphicFramePr>
        <p:xfrm>
          <a:off x="1169988" y="2666999"/>
          <a:ext cx="7772400" cy="2514601"/>
        </p:xfrm>
        <a:graphic>
          <a:graphicData uri="http://schemas.openxmlformats.org/drawingml/2006/table">
            <a:tbl>
              <a:tblPr/>
              <a:tblGrid>
                <a:gridCol w="3886200"/>
                <a:gridCol w="3886200"/>
              </a:tblGrid>
              <a:tr h="990601">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YEAR</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MEAN VENOUS</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BLOOD LEAD</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1484377">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1976-80</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1988-91</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36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15.0 </a:t>
                      </a:r>
                      <a:r>
                        <a:rPr kumimoji="0" lang="en-US" sz="3600" b="0" i="0" u="none" strike="noStrike" cap="none" normalizeH="0" baseline="0" dirty="0" err="1" smtClean="0">
                          <a:ln>
                            <a:noFill/>
                          </a:ln>
                          <a:solidFill>
                            <a:schemeClr val="tx1"/>
                          </a:solidFill>
                          <a:effectLst>
                            <a:outerShdw blurRad="38100" dist="38100" dir="2700000" algn="tl">
                              <a:srgbClr val="000000"/>
                            </a:outerShdw>
                          </a:effectLst>
                          <a:latin typeface="Times New Roman" pitchFamily="18" charset="0"/>
                        </a:rPr>
                        <a:t>ug</a:t>
                      </a:r>
                      <a:r>
                        <a:rPr kumimoji="0" lang="en-US" sz="36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a:t>
                      </a:r>
                      <a:r>
                        <a:rPr kumimoji="0" lang="en-US" sz="3600" b="0" i="0" u="none" strike="noStrike" cap="none" normalizeH="0" baseline="0" dirty="0" err="1" smtClean="0">
                          <a:ln>
                            <a:noFill/>
                          </a:ln>
                          <a:solidFill>
                            <a:schemeClr val="tx1"/>
                          </a:solidFill>
                          <a:effectLst>
                            <a:outerShdw blurRad="38100" dist="38100" dir="2700000" algn="tl">
                              <a:srgbClr val="000000"/>
                            </a:outerShdw>
                          </a:effectLst>
                          <a:latin typeface="Times New Roman" pitchFamily="18" charset="0"/>
                        </a:rPr>
                        <a:t>dL</a:t>
                      </a:r>
                      <a:endParaRPr kumimoji="0" lang="en-US" sz="36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36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3.6 </a:t>
                      </a:r>
                      <a:r>
                        <a:rPr kumimoji="0" lang="en-US" sz="3600" b="0" i="0" u="none" strike="noStrike" cap="none" normalizeH="0" baseline="0" dirty="0" err="1" smtClean="0">
                          <a:ln>
                            <a:noFill/>
                          </a:ln>
                          <a:solidFill>
                            <a:schemeClr val="tx1"/>
                          </a:solidFill>
                          <a:effectLst>
                            <a:outerShdw blurRad="38100" dist="38100" dir="2700000" algn="tl">
                              <a:srgbClr val="000000"/>
                            </a:outerShdw>
                          </a:effectLst>
                          <a:latin typeface="Times New Roman" pitchFamily="18" charset="0"/>
                        </a:rPr>
                        <a:t>ug</a:t>
                      </a:r>
                      <a:r>
                        <a:rPr kumimoji="0" lang="en-US" sz="36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rPr>
                        <a:t>/</a:t>
                      </a:r>
                      <a:r>
                        <a:rPr kumimoji="0" lang="en-US" sz="3600" b="0" i="0" u="none" strike="noStrike" cap="none" normalizeH="0" baseline="0" dirty="0" err="1" smtClean="0">
                          <a:ln>
                            <a:noFill/>
                          </a:ln>
                          <a:solidFill>
                            <a:schemeClr val="tx1"/>
                          </a:solidFill>
                          <a:effectLst>
                            <a:outerShdw blurRad="38100" dist="38100" dir="2700000" algn="tl">
                              <a:srgbClr val="000000"/>
                            </a:outerShdw>
                          </a:effectLst>
                          <a:latin typeface="Times New Roman" pitchFamily="18" charset="0"/>
                        </a:rPr>
                        <a:t>dL</a:t>
                      </a:r>
                      <a:endParaRPr kumimoji="0" lang="en-US" sz="3600" b="0" i="0" u="none" strike="noStrike" cap="none" normalizeH="0" baseline="0" dirty="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ChangeArrowheads="1"/>
          </p:cNvSpPr>
          <p:nvPr>
            <p:ph type="title"/>
          </p:nvPr>
        </p:nvSpPr>
        <p:spPr>
          <a:xfrm>
            <a:off x="457200" y="0"/>
            <a:ext cx="8229600" cy="2514600"/>
          </a:xfrm>
        </p:spPr>
        <p:txBody>
          <a:bodyPr/>
          <a:lstStyle/>
          <a:p>
            <a:r>
              <a:rPr lang="en-US" sz="3600" dirty="0"/>
              <a:t>Predicted Improvement in IQ in 3 Year-olds in 1980’s Based on Data of </a:t>
            </a:r>
            <a:br>
              <a:rPr lang="en-US" sz="3600" dirty="0"/>
            </a:br>
            <a:r>
              <a:rPr lang="en-US" sz="3600" dirty="0"/>
              <a:t>Canfield et al</a:t>
            </a:r>
          </a:p>
        </p:txBody>
      </p:sp>
      <p:sp>
        <p:nvSpPr>
          <p:cNvPr id="80899" name="Rectangle 3"/>
          <p:cNvSpPr>
            <a:spLocks noGrp="1" noChangeArrowheads="1"/>
          </p:cNvSpPr>
          <p:nvPr>
            <p:ph idx="1"/>
          </p:nvPr>
        </p:nvSpPr>
        <p:spPr>
          <a:xfrm>
            <a:off x="381000" y="2819400"/>
            <a:ext cx="8305800" cy="3306763"/>
          </a:xfrm>
        </p:spPr>
        <p:txBody>
          <a:bodyPr/>
          <a:lstStyle/>
          <a:p>
            <a:pPr>
              <a:buFont typeface="Wingdings" pitchFamily="2" charset="2"/>
              <a:buNone/>
            </a:pPr>
            <a:endParaRPr lang="en-US" dirty="0"/>
          </a:p>
          <a:p>
            <a:pPr>
              <a:buFont typeface="Wingdings" pitchFamily="2" charset="2"/>
              <a:buNone/>
            </a:pPr>
            <a:r>
              <a:rPr lang="en-US" sz="2800" b="1" dirty="0"/>
              <a:t>Pop Blood Lead Change:  15.0 </a:t>
            </a:r>
            <a:r>
              <a:rPr lang="en-US" sz="2800" b="1" dirty="0">
                <a:sym typeface="Wingdings" pitchFamily="2" charset="2"/>
              </a:rPr>
              <a:t></a:t>
            </a:r>
            <a:r>
              <a:rPr lang="en-US" sz="2800" b="1" dirty="0"/>
              <a:t> 3.6 </a:t>
            </a:r>
            <a:r>
              <a:rPr lang="en-US" sz="2800" b="1" dirty="0" err="1"/>
              <a:t>ug</a:t>
            </a:r>
            <a:r>
              <a:rPr lang="en-US" sz="2800" b="1" dirty="0"/>
              <a:t>/</a:t>
            </a:r>
            <a:r>
              <a:rPr lang="en-US" sz="2800" b="1" dirty="0" err="1"/>
              <a:t>dL</a:t>
            </a:r>
            <a:endParaRPr lang="en-US" sz="2800" b="1" dirty="0"/>
          </a:p>
          <a:p>
            <a:pPr>
              <a:buFont typeface="Wingdings" pitchFamily="2" charset="2"/>
              <a:buNone/>
            </a:pPr>
            <a:r>
              <a:rPr lang="en-US" sz="2800" b="1" dirty="0"/>
              <a:t>   15</a:t>
            </a:r>
            <a:r>
              <a:rPr lang="en-US" sz="2800" b="1" dirty="0">
                <a:sym typeface="Wingdings" pitchFamily="2" charset="2"/>
              </a:rPr>
              <a:t>10  @  0.31  =  1.5  IQ Points</a:t>
            </a:r>
          </a:p>
          <a:p>
            <a:pPr>
              <a:buFont typeface="Wingdings" pitchFamily="2" charset="2"/>
              <a:buNone/>
            </a:pPr>
            <a:r>
              <a:rPr lang="en-US" sz="2800" b="1" dirty="0">
                <a:sym typeface="Wingdings" pitchFamily="2" charset="2"/>
              </a:rPr>
              <a:t>   103.6  @ 1.36  =  </a:t>
            </a:r>
            <a:r>
              <a:rPr lang="en-US" sz="2800" b="1" u="sng" dirty="0">
                <a:sym typeface="Wingdings" pitchFamily="2" charset="2"/>
              </a:rPr>
              <a:t>8.7</a:t>
            </a:r>
            <a:endParaRPr lang="en-US" sz="2800" b="1" dirty="0">
              <a:sym typeface="Wingdings" pitchFamily="2" charset="2"/>
            </a:endParaRPr>
          </a:p>
          <a:p>
            <a:pPr>
              <a:buFont typeface="Wingdings" pitchFamily="2" charset="2"/>
              <a:buNone/>
            </a:pPr>
            <a:r>
              <a:rPr lang="en-US" sz="2800" b="1" dirty="0">
                <a:sym typeface="Wingdings" pitchFamily="2" charset="2"/>
              </a:rPr>
              <a:t>                                  </a:t>
            </a:r>
            <a:r>
              <a:rPr lang="en-US" sz="2800" b="1" dirty="0" smtClean="0">
                <a:sym typeface="Wingdings" pitchFamily="2" charset="2"/>
              </a:rPr>
              <a:t>   10.2  </a:t>
            </a:r>
            <a:r>
              <a:rPr lang="en-US" sz="2800" b="1" dirty="0">
                <a:sym typeface="Wingdings" pitchFamily="2" charset="2"/>
              </a:rPr>
              <a:t>IQ Points</a:t>
            </a:r>
            <a:endParaRPr lang="en-US" sz="2800" b="1" u="sng"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ChangeArrowheads="1"/>
          </p:cNvSpPr>
          <p:nvPr>
            <p:ph type="title"/>
          </p:nvPr>
        </p:nvSpPr>
        <p:spPr/>
        <p:txBody>
          <a:bodyPr>
            <a:normAutofit fontScale="90000"/>
          </a:bodyPr>
          <a:lstStyle/>
          <a:p>
            <a:r>
              <a:rPr lang="en-US"/>
              <a:t>NHANES III Analysis</a:t>
            </a:r>
            <a:br>
              <a:rPr lang="en-US"/>
            </a:br>
            <a:r>
              <a:rPr lang="en-US" sz="3200"/>
              <a:t>Lanphear et al, 2000</a:t>
            </a:r>
          </a:p>
        </p:txBody>
      </p:sp>
      <p:sp>
        <p:nvSpPr>
          <p:cNvPr id="81923" name="Rectangle 3"/>
          <p:cNvSpPr>
            <a:spLocks noGrp="1" noChangeArrowheads="1"/>
          </p:cNvSpPr>
          <p:nvPr>
            <p:ph idx="1"/>
          </p:nvPr>
        </p:nvSpPr>
        <p:spPr/>
        <p:txBody>
          <a:bodyPr>
            <a:normAutofit/>
          </a:bodyPr>
          <a:lstStyle/>
          <a:p>
            <a:r>
              <a:rPr lang="en-US" sz="2800" b="1" dirty="0"/>
              <a:t>National sample of 4816 children aged 6-16 evaluated at one visit</a:t>
            </a:r>
          </a:p>
          <a:p>
            <a:r>
              <a:rPr lang="en-US" sz="2800" b="1" dirty="0"/>
              <a:t>Venous blood lead collected</a:t>
            </a:r>
          </a:p>
          <a:p>
            <a:r>
              <a:rPr lang="en-US" sz="2800" b="1" dirty="0"/>
              <a:t>Children completed several measures of psychological function and school achievement</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2"/>
          <p:cNvSpPr>
            <a:spLocks noChangeArrowheads="1"/>
          </p:cNvSpPr>
          <p:nvPr/>
        </p:nvSpPr>
        <p:spPr bwMode="auto">
          <a:xfrm>
            <a:off x="685800" y="609600"/>
            <a:ext cx="7772400" cy="1143000"/>
          </a:xfrm>
          <a:prstGeom prst="rect">
            <a:avLst/>
          </a:prstGeom>
          <a:noFill/>
          <a:ln w="9525">
            <a:noFill/>
            <a:miter lim="800000"/>
            <a:headEnd/>
            <a:tailEnd/>
          </a:ln>
          <a:effectLst/>
        </p:spPr>
        <p:txBody>
          <a:bodyPr anchor="ctr"/>
          <a:lstStyle/>
          <a:p>
            <a:pPr algn="ctr"/>
            <a:r>
              <a:rPr lang="en-US" sz="3600">
                <a:solidFill>
                  <a:schemeClr val="tx2"/>
                </a:solidFill>
              </a:rPr>
              <a:t>Blood Levels in U.S. Children Aged </a:t>
            </a:r>
            <a:br>
              <a:rPr lang="en-US" sz="3600">
                <a:solidFill>
                  <a:schemeClr val="tx2"/>
                </a:solidFill>
              </a:rPr>
            </a:br>
            <a:r>
              <a:rPr lang="en-US" sz="3600">
                <a:solidFill>
                  <a:schemeClr val="tx2"/>
                </a:solidFill>
              </a:rPr>
              <a:t>6-16 Years, 1988-1994</a:t>
            </a:r>
          </a:p>
        </p:txBody>
      </p:sp>
      <p:graphicFrame>
        <p:nvGraphicFramePr>
          <p:cNvPr id="5" name="Object 10"/>
          <p:cNvGraphicFramePr>
            <a:graphicFrameLocks noChangeAspect="1"/>
          </p:cNvGraphicFramePr>
          <p:nvPr/>
        </p:nvGraphicFramePr>
        <p:xfrm>
          <a:off x="736600" y="2032000"/>
          <a:ext cx="7670800" cy="40132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2"/>
          <p:cNvSpPr>
            <a:spLocks noGrp="1" noChangeArrowheads="1"/>
          </p:cNvSpPr>
          <p:nvPr>
            <p:ph type="title"/>
          </p:nvPr>
        </p:nvSpPr>
        <p:spPr/>
        <p:txBody>
          <a:bodyPr>
            <a:normAutofit fontScale="90000"/>
          </a:bodyPr>
          <a:lstStyle/>
          <a:p>
            <a:pPr>
              <a:lnSpc>
                <a:spcPct val="100000"/>
              </a:lnSpc>
            </a:pPr>
            <a:r>
              <a:rPr lang="en-US" sz="3600" dirty="0"/>
              <a:t>Adj. Decrease in WRAT per 1 </a:t>
            </a:r>
            <a:r>
              <a:rPr lang="en-US" sz="3600" dirty="0" err="1"/>
              <a:t>ug</a:t>
            </a:r>
            <a:r>
              <a:rPr lang="en-US" sz="3600" dirty="0"/>
              <a:t>/</a:t>
            </a:r>
            <a:r>
              <a:rPr lang="en-US" sz="3600" dirty="0" err="1"/>
              <a:t>dL</a:t>
            </a:r>
            <a:r>
              <a:rPr lang="en-US" sz="3600" dirty="0"/>
              <a:t> Blood Lead (Ages 6-16), </a:t>
            </a:r>
            <a:r>
              <a:rPr lang="en-US" sz="2800" dirty="0" err="1"/>
              <a:t>Lanphear</a:t>
            </a:r>
            <a:r>
              <a:rPr lang="en-US" sz="2800" dirty="0"/>
              <a:t> et al, NHANES III Data</a:t>
            </a:r>
          </a:p>
        </p:txBody>
      </p:sp>
      <p:graphicFrame>
        <p:nvGraphicFramePr>
          <p:cNvPr id="82947" name="Group 3"/>
          <p:cNvGraphicFramePr>
            <a:graphicFrameLocks noGrp="1"/>
          </p:cNvGraphicFramePr>
          <p:nvPr>
            <p:ph type="tbl" idx="1"/>
          </p:nvPr>
        </p:nvGraphicFramePr>
        <p:xfrm>
          <a:off x="685800" y="1981200"/>
          <a:ext cx="7772400" cy="4523740"/>
        </p:xfrm>
        <a:graphic>
          <a:graphicData uri="http://schemas.openxmlformats.org/drawingml/2006/table">
            <a:tbl>
              <a:tblPr/>
              <a:tblGrid>
                <a:gridCol w="3048000"/>
                <a:gridCol w="2133600"/>
                <a:gridCol w="2590800"/>
              </a:tblGrid>
              <a:tr h="25146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Wide Range</a:t>
                      </a: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Achievement</a:t>
                      </a: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Test-Revised</a:t>
                      </a: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(Mean = 100</a:t>
                      </a: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S.D. = 15)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32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All Children</a:t>
                      </a: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32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32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N= 4853</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Those with Peak  Blood Lead </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&lt;7.5 ug/dL</a:t>
                      </a:r>
                    </a:p>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N= 4526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66788">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Reading Subtest</a:t>
                      </a:r>
                    </a:p>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endPar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endParaRP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0.99</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1.53</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927100">
                <a:tc>
                  <a:txBody>
                    <a:bodyPr/>
                    <a:lstStyle/>
                    <a:p>
                      <a:pPr marL="0" marR="0" lvl="0" indent="0" algn="l"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28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Arithmetic Subtest</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0.70</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ctr" defTabSz="914400" rtl="0" eaLnBrk="1" fontAlgn="base" latinLnBrk="0" hangingPunct="1">
                        <a:lnSpc>
                          <a:spcPct val="100000"/>
                        </a:lnSpc>
                        <a:spcBef>
                          <a:spcPct val="20000"/>
                        </a:spcBef>
                        <a:spcAft>
                          <a:spcPct val="0"/>
                        </a:spcAft>
                        <a:buClr>
                          <a:schemeClr val="tx2"/>
                        </a:buClr>
                        <a:buSzPct val="75000"/>
                        <a:buFont typeface="Wingdings" pitchFamily="2" charset="2"/>
                        <a:buNone/>
                        <a:tabLst/>
                      </a:pPr>
                      <a:r>
                        <a:rPr kumimoji="0" lang="en-US" sz="3600" b="0" i="0" u="none" strike="noStrike" cap="none" normalizeH="0" baseline="0" smtClean="0">
                          <a:ln>
                            <a:noFill/>
                          </a:ln>
                          <a:solidFill>
                            <a:schemeClr val="tx1"/>
                          </a:solidFill>
                          <a:effectLst>
                            <a:outerShdw blurRad="38100" dist="38100" dir="2700000" algn="tl">
                              <a:srgbClr val="000000"/>
                            </a:outerShdw>
                          </a:effectLst>
                          <a:latin typeface="Times New Roman" pitchFamily="18" charset="0"/>
                        </a:rPr>
                        <a:t>1.06</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2"/>
          <p:cNvSpPr>
            <a:spLocks noGrp="1" noChangeArrowheads="1"/>
          </p:cNvSpPr>
          <p:nvPr>
            <p:ph type="title"/>
          </p:nvPr>
        </p:nvSpPr>
        <p:spPr/>
        <p:txBody>
          <a:bodyPr>
            <a:normAutofit fontScale="90000"/>
          </a:bodyPr>
          <a:lstStyle/>
          <a:p>
            <a:r>
              <a:rPr lang="en-US" sz="3200" dirty="0"/>
              <a:t>Predicted Improvement in Reading in 9 Year-olds in 1980’s Based on Cross Sectional Analysis of </a:t>
            </a:r>
            <a:r>
              <a:rPr lang="en-US" sz="3200" dirty="0" smtClean="0"/>
              <a:t/>
            </a:r>
            <a:br>
              <a:rPr lang="en-US" sz="3200" dirty="0" smtClean="0"/>
            </a:br>
            <a:r>
              <a:rPr lang="en-US" sz="3200" dirty="0" smtClean="0"/>
              <a:t>NHANES </a:t>
            </a:r>
            <a:r>
              <a:rPr lang="en-US" sz="3200" dirty="0"/>
              <a:t>III Data</a:t>
            </a:r>
            <a:endParaRPr lang="en-US" sz="3600" dirty="0"/>
          </a:p>
        </p:txBody>
      </p:sp>
      <p:sp>
        <p:nvSpPr>
          <p:cNvPr id="84995" name="Rectangle 3"/>
          <p:cNvSpPr>
            <a:spLocks noGrp="1" noChangeArrowheads="1"/>
          </p:cNvSpPr>
          <p:nvPr>
            <p:ph idx="1"/>
          </p:nvPr>
        </p:nvSpPr>
        <p:spPr>
          <a:xfrm>
            <a:off x="533400" y="1524000"/>
            <a:ext cx="7924800" cy="4876800"/>
          </a:xfrm>
        </p:spPr>
        <p:txBody>
          <a:bodyPr/>
          <a:lstStyle/>
          <a:p>
            <a:pPr>
              <a:buFont typeface="Wingdings" pitchFamily="2" charset="2"/>
              <a:buNone/>
            </a:pPr>
            <a:endParaRPr lang="en-US" dirty="0"/>
          </a:p>
          <a:p>
            <a:pPr>
              <a:buFont typeface="Wingdings" pitchFamily="2" charset="2"/>
              <a:buNone/>
            </a:pPr>
            <a:r>
              <a:rPr lang="en-US" dirty="0"/>
              <a:t>Pop Blood Lead Change:  15.0 </a:t>
            </a:r>
            <a:r>
              <a:rPr lang="en-US" dirty="0">
                <a:sym typeface="Wingdings" pitchFamily="2" charset="2"/>
              </a:rPr>
              <a:t></a:t>
            </a:r>
            <a:r>
              <a:rPr lang="en-US" dirty="0"/>
              <a:t> 3.6 </a:t>
            </a:r>
            <a:r>
              <a:rPr lang="en-US" dirty="0" err="1"/>
              <a:t>ug</a:t>
            </a:r>
            <a:r>
              <a:rPr lang="en-US" dirty="0"/>
              <a:t>/</a:t>
            </a:r>
            <a:r>
              <a:rPr lang="en-US" dirty="0" err="1"/>
              <a:t>dL</a:t>
            </a:r>
            <a:endParaRPr lang="en-US" dirty="0"/>
          </a:p>
          <a:p>
            <a:pPr>
              <a:buFont typeface="Wingdings" pitchFamily="2" charset="2"/>
              <a:buNone/>
            </a:pPr>
            <a:endParaRPr lang="en-US" dirty="0"/>
          </a:p>
          <a:p>
            <a:pPr>
              <a:buFont typeface="Wingdings" pitchFamily="2" charset="2"/>
              <a:buNone/>
            </a:pPr>
            <a:r>
              <a:rPr lang="en-US" dirty="0"/>
              <a:t>Predicted Change in WRAT Reading Score</a:t>
            </a:r>
          </a:p>
          <a:p>
            <a:pPr>
              <a:buFont typeface="Wingdings" pitchFamily="2" charset="2"/>
              <a:buNone/>
            </a:pPr>
            <a:r>
              <a:rPr lang="en-US" dirty="0"/>
              <a:t>   15</a:t>
            </a:r>
            <a:r>
              <a:rPr lang="en-US" dirty="0">
                <a:sym typeface="Wingdings" pitchFamily="2" charset="2"/>
              </a:rPr>
              <a:t>7.5  @  0.99  =  7.4  </a:t>
            </a:r>
          </a:p>
          <a:p>
            <a:pPr>
              <a:buFont typeface="Wingdings" pitchFamily="2" charset="2"/>
              <a:buNone/>
            </a:pPr>
            <a:r>
              <a:rPr lang="en-US" dirty="0">
                <a:sym typeface="Wingdings" pitchFamily="2" charset="2"/>
              </a:rPr>
              <a:t>   7.53.6  @ 1.53  =  </a:t>
            </a:r>
            <a:r>
              <a:rPr lang="en-US" u="sng" dirty="0">
                <a:sym typeface="Wingdings" pitchFamily="2" charset="2"/>
              </a:rPr>
              <a:t>6.0</a:t>
            </a:r>
          </a:p>
          <a:p>
            <a:pPr>
              <a:buFont typeface="Wingdings" pitchFamily="2" charset="2"/>
              <a:buNone/>
            </a:pPr>
            <a:r>
              <a:rPr lang="en-US" dirty="0">
                <a:sym typeface="Wingdings" pitchFamily="2" charset="2"/>
              </a:rPr>
              <a:t>                                    </a:t>
            </a:r>
            <a:r>
              <a:rPr lang="en-US" dirty="0" smtClean="0">
                <a:sym typeface="Wingdings" pitchFamily="2" charset="2"/>
              </a:rPr>
              <a:t>  13.4 </a:t>
            </a:r>
            <a:r>
              <a:rPr lang="en-US" dirty="0">
                <a:sym typeface="Wingdings" pitchFamily="2" charset="2"/>
              </a:rPr>
              <a:t>Points on WRAT</a:t>
            </a:r>
          </a:p>
        </p:txBody>
      </p:sp>
    </p:spTree>
    <p:extLst>
      <p:ext uri="{BB962C8B-B14F-4D97-AF65-F5344CB8AC3E}">
        <p14:creationId xmlns:p14="http://schemas.microsoft.com/office/powerpoint/2010/main" val="8739002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Issue</a:t>
            </a:r>
            <a:endParaRPr lang="en-US" dirty="0"/>
          </a:p>
        </p:txBody>
      </p:sp>
      <p:sp>
        <p:nvSpPr>
          <p:cNvPr id="3" name="Content Placeholder 2"/>
          <p:cNvSpPr>
            <a:spLocks noGrp="1"/>
          </p:cNvSpPr>
          <p:nvPr>
            <p:ph idx="1"/>
          </p:nvPr>
        </p:nvSpPr>
        <p:spPr/>
        <p:txBody>
          <a:bodyPr>
            <a:normAutofit lnSpcReduction="10000"/>
          </a:bodyPr>
          <a:lstStyle/>
          <a:p>
            <a:r>
              <a:rPr lang="en-US" dirty="0" smtClean="0"/>
              <a:t>The level of concern of 10 µg/</a:t>
            </a:r>
            <a:r>
              <a:rPr lang="en-US" dirty="0" err="1" smtClean="0"/>
              <a:t>dL</a:t>
            </a:r>
            <a:r>
              <a:rPr lang="en-US" dirty="0" smtClean="0"/>
              <a:t> stood for nearly 20 years from 1992.</a:t>
            </a:r>
          </a:p>
          <a:p>
            <a:r>
              <a:rPr lang="en-US" dirty="0" smtClean="0"/>
              <a:t>There were no studies of lower level effects until after the year 2000.</a:t>
            </a:r>
          </a:p>
          <a:p>
            <a:r>
              <a:rPr lang="en-US" dirty="0" smtClean="0"/>
              <a:t>New studies now show strong associations below 10, whereas earlier studies had shown more modest effects above 10  µg/</a:t>
            </a:r>
            <a:r>
              <a:rPr lang="en-US" dirty="0" err="1" smtClean="0"/>
              <a:t>dL</a:t>
            </a:r>
            <a:r>
              <a:rPr lang="en-US" dirty="0" smtClean="0"/>
              <a:t>.</a:t>
            </a:r>
          </a:p>
          <a:p>
            <a:r>
              <a:rPr lang="en-US" dirty="0" smtClean="0"/>
              <a:t>It is the new studies that drove the decision to lower the action level to 5 µg/</a:t>
            </a:r>
            <a:r>
              <a:rPr lang="en-US" dirty="0" err="1" smtClean="0"/>
              <a:t>dL</a:t>
            </a:r>
            <a:r>
              <a:rPr lang="en-US" dirty="0"/>
              <a:t>.</a:t>
            </a:r>
            <a:endParaRPr lang="en-US" dirty="0" smtClean="0"/>
          </a:p>
          <a:p>
            <a:endParaRPr lang="en-US" dirty="0"/>
          </a:p>
        </p:txBody>
      </p:sp>
    </p:spTree>
    <p:extLst>
      <p:ext uri="{BB962C8B-B14F-4D97-AF65-F5344CB8AC3E}">
        <p14:creationId xmlns:p14="http://schemas.microsoft.com/office/powerpoint/2010/main" val="227598772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Object 9"/>
          <p:cNvGraphicFramePr>
            <a:graphicFrameLocks noChangeAspect="1"/>
          </p:cNvGraphicFramePr>
          <p:nvPr/>
        </p:nvGraphicFramePr>
        <p:xfrm>
          <a:off x="965200" y="508000"/>
          <a:ext cx="7442200" cy="577532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1002582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4450" name="Group 2"/>
          <p:cNvGrpSpPr>
            <a:grpSpLocks/>
          </p:cNvGrpSpPr>
          <p:nvPr/>
        </p:nvGrpSpPr>
        <p:grpSpPr bwMode="auto">
          <a:xfrm>
            <a:off x="9144000" y="4876800"/>
            <a:ext cx="2867025" cy="406400"/>
            <a:chOff x="-3" y="2926"/>
            <a:chExt cx="1806" cy="256"/>
          </a:xfrm>
        </p:grpSpPr>
        <p:grpSp>
          <p:nvGrpSpPr>
            <p:cNvPr id="104451" name="Group 3"/>
            <p:cNvGrpSpPr>
              <a:grpSpLocks/>
            </p:cNvGrpSpPr>
            <p:nvPr/>
          </p:nvGrpSpPr>
          <p:grpSpPr bwMode="auto">
            <a:xfrm>
              <a:off x="0" y="2929"/>
              <a:ext cx="1800" cy="250"/>
              <a:chOff x="0" y="2929"/>
              <a:chExt cx="1800" cy="250"/>
            </a:xfrm>
          </p:grpSpPr>
          <p:sp>
            <p:nvSpPr>
              <p:cNvPr id="104452" name="Rectangle 4"/>
              <p:cNvSpPr>
                <a:spLocks noChangeArrowheads="1"/>
              </p:cNvSpPr>
              <p:nvPr/>
            </p:nvSpPr>
            <p:spPr bwMode="auto">
              <a:xfrm>
                <a:off x="0" y="2929"/>
                <a:ext cx="1800" cy="250"/>
              </a:xfrm>
              <a:prstGeom prst="rect">
                <a:avLst/>
              </a:prstGeom>
              <a:solidFill>
                <a:srgbClr val="BEBDCC"/>
              </a:solidFill>
              <a:ln w="9525">
                <a:noFill/>
                <a:miter lim="800000"/>
                <a:headEnd/>
                <a:tailEnd/>
              </a:ln>
              <a:effectLst/>
            </p:spPr>
            <p:txBody>
              <a:bodyPr/>
              <a:lstStyle/>
              <a:p>
                <a:endParaRPr lang="en-US"/>
              </a:p>
            </p:txBody>
          </p:sp>
          <p:grpSp>
            <p:nvGrpSpPr>
              <p:cNvPr id="104453" name="Group 5"/>
              <p:cNvGrpSpPr>
                <a:grpSpLocks/>
              </p:cNvGrpSpPr>
              <p:nvPr/>
            </p:nvGrpSpPr>
            <p:grpSpPr bwMode="auto">
              <a:xfrm>
                <a:off x="0" y="2929"/>
                <a:ext cx="1800" cy="250"/>
                <a:chOff x="0" y="2929"/>
                <a:chExt cx="1800" cy="250"/>
              </a:xfrm>
            </p:grpSpPr>
            <p:sp>
              <p:nvSpPr>
                <p:cNvPr id="104454" name="Rectangle 6"/>
                <p:cNvSpPr>
                  <a:spLocks noChangeArrowheads="1"/>
                </p:cNvSpPr>
                <p:nvPr/>
              </p:nvSpPr>
              <p:spPr bwMode="auto">
                <a:xfrm>
                  <a:off x="0" y="2929"/>
                  <a:ext cx="1800" cy="250"/>
                </a:xfrm>
                <a:prstGeom prst="rect">
                  <a:avLst/>
                </a:prstGeom>
                <a:solidFill>
                  <a:srgbClr val="BEBDCC"/>
                </a:solidFill>
                <a:ln w="9525">
                  <a:noFill/>
                  <a:miter lim="800000"/>
                  <a:headEnd/>
                  <a:tailEnd/>
                </a:ln>
                <a:effectLst/>
              </p:spPr>
              <p:txBody>
                <a:bodyPr/>
                <a:lstStyle/>
                <a:p>
                  <a:pPr algn="ctr"/>
                  <a:r>
                    <a:rPr lang="en-US" sz="1000">
                      <a:latin typeface="Arial" charset="0"/>
                      <a:cs typeface="Arial" charset="0"/>
                    </a:rPr>
                    <a:t>View data with standard errors for </a:t>
                  </a:r>
                  <a:r>
                    <a:rPr lang="en-US" sz="1000">
                      <a:latin typeface="Arial" charset="0"/>
                      <a:cs typeface="Arial" charset="0"/>
                      <a:hlinkClick r:id="rId3"/>
                    </a:rPr>
                    <a:t>age 9</a:t>
                  </a:r>
                  <a:r>
                    <a:rPr lang="en-US" sz="1000">
                      <a:latin typeface="Arial" charset="0"/>
                      <a:cs typeface="Arial" charset="0"/>
                    </a:rPr>
                    <a:t>, </a:t>
                  </a:r>
                  <a:r>
                    <a:rPr lang="en-US" sz="1000">
                      <a:latin typeface="Arial" charset="0"/>
                      <a:cs typeface="Arial" charset="0"/>
                      <a:hlinkClick r:id="rId4"/>
                    </a:rPr>
                    <a:t>age 13</a:t>
                  </a:r>
                  <a:r>
                    <a:rPr lang="en-US" sz="1000">
                      <a:latin typeface="Arial" charset="0"/>
                      <a:cs typeface="Arial" charset="0"/>
                    </a:rPr>
                    <a:t>, and </a:t>
                  </a:r>
                  <a:r>
                    <a:rPr lang="en-US" sz="1000">
                      <a:latin typeface="Arial" charset="0"/>
                      <a:cs typeface="Arial" charset="0"/>
                      <a:hlinkClick r:id="rId5"/>
                    </a:rPr>
                    <a:t>age 17</a:t>
                  </a:r>
                  <a:r>
                    <a:rPr lang="en-US" sz="1000">
                      <a:latin typeface="Arial" charset="0"/>
                      <a:cs typeface="Arial" charset="0"/>
                    </a:rPr>
                    <a:t>.</a:t>
                  </a:r>
                  <a:endParaRPr lang="en-US"/>
                </a:p>
              </p:txBody>
            </p:sp>
            <p:sp>
              <p:nvSpPr>
                <p:cNvPr id="104455" name="Rectangle 7"/>
                <p:cNvSpPr>
                  <a:spLocks noChangeArrowheads="1"/>
                </p:cNvSpPr>
                <p:nvPr/>
              </p:nvSpPr>
              <p:spPr bwMode="auto">
                <a:xfrm>
                  <a:off x="0" y="2929"/>
                  <a:ext cx="1800" cy="250"/>
                </a:xfrm>
                <a:prstGeom prst="rect">
                  <a:avLst/>
                </a:prstGeom>
                <a:noFill/>
                <a:ln w="7">
                  <a:solidFill>
                    <a:srgbClr val="A0A0A0"/>
                  </a:solidFill>
                  <a:miter lim="800000"/>
                  <a:headEnd/>
                  <a:tailEnd/>
                </a:ln>
                <a:effectLst/>
              </p:spPr>
              <p:txBody>
                <a:bodyPr/>
                <a:lstStyle/>
                <a:p>
                  <a:endParaRPr lang="en-US"/>
                </a:p>
              </p:txBody>
            </p:sp>
          </p:grpSp>
        </p:grpSp>
        <p:sp>
          <p:nvSpPr>
            <p:cNvPr id="104456" name="Rectangle 8"/>
            <p:cNvSpPr>
              <a:spLocks noChangeArrowheads="1"/>
            </p:cNvSpPr>
            <p:nvPr/>
          </p:nvSpPr>
          <p:spPr bwMode="auto">
            <a:xfrm>
              <a:off x="-3" y="2926"/>
              <a:ext cx="1806" cy="256"/>
            </a:xfrm>
            <a:prstGeom prst="rect">
              <a:avLst/>
            </a:prstGeom>
            <a:noFill/>
            <a:ln w="9525">
              <a:solidFill>
                <a:srgbClr val="515078"/>
              </a:solidFill>
              <a:miter lim="800000"/>
              <a:headEnd/>
              <a:tailEnd/>
            </a:ln>
            <a:effectLst/>
          </p:spPr>
          <p:txBody>
            <a:bodyPr/>
            <a:lstStyle/>
            <a:p>
              <a:endParaRPr lang="en-US"/>
            </a:p>
          </p:txBody>
        </p:sp>
      </p:grpSp>
      <p:grpSp>
        <p:nvGrpSpPr>
          <p:cNvPr id="104457" name="Group 9"/>
          <p:cNvGrpSpPr>
            <a:grpSpLocks/>
          </p:cNvGrpSpPr>
          <p:nvPr/>
        </p:nvGrpSpPr>
        <p:grpSpPr bwMode="auto">
          <a:xfrm>
            <a:off x="1295400" y="304800"/>
            <a:ext cx="6553200" cy="5413375"/>
            <a:chOff x="0" y="0"/>
            <a:chExt cx="4186" cy="3565"/>
          </a:xfrm>
        </p:grpSpPr>
        <p:grpSp>
          <p:nvGrpSpPr>
            <p:cNvPr id="104458" name="Group 10"/>
            <p:cNvGrpSpPr>
              <a:grpSpLocks/>
            </p:cNvGrpSpPr>
            <p:nvPr/>
          </p:nvGrpSpPr>
          <p:grpSpPr bwMode="auto">
            <a:xfrm>
              <a:off x="0" y="0"/>
              <a:ext cx="3443" cy="194"/>
              <a:chOff x="0" y="0"/>
              <a:chExt cx="3443" cy="194"/>
            </a:xfrm>
          </p:grpSpPr>
          <p:sp>
            <p:nvSpPr>
              <p:cNvPr id="104459" name="Rectangle 11"/>
              <p:cNvSpPr>
                <a:spLocks noChangeArrowheads="1"/>
              </p:cNvSpPr>
              <p:nvPr/>
            </p:nvSpPr>
            <p:spPr bwMode="auto">
              <a:xfrm>
                <a:off x="28" y="28"/>
                <a:ext cx="3387" cy="138"/>
              </a:xfrm>
              <a:prstGeom prst="rect">
                <a:avLst/>
              </a:prstGeom>
              <a:solidFill>
                <a:srgbClr val="BEBDCC"/>
              </a:solidFill>
              <a:ln w="9525">
                <a:noFill/>
                <a:miter lim="800000"/>
                <a:headEnd/>
                <a:tailEnd/>
              </a:ln>
              <a:effectLst/>
            </p:spPr>
            <p:txBody>
              <a:bodyPr/>
              <a:lstStyle/>
              <a:p>
                <a:r>
                  <a:rPr lang="en-US" sz="1000" b="1">
                    <a:solidFill>
                      <a:srgbClr val="000000"/>
                    </a:solidFill>
                    <a:latin typeface="Arial" charset="0"/>
                    <a:cs typeface="Arial" charset="0"/>
                  </a:rPr>
                  <a:t>Trends in average reading scale scores for students ages 9, 13, and 17: 1971–2004 </a:t>
                </a:r>
                <a:r>
                  <a:rPr lang="en-US" sz="1000" b="1">
                    <a:solidFill>
                      <a:srgbClr val="000000"/>
                    </a:solidFill>
                    <a:latin typeface="Arial" charset="0"/>
                    <a:cs typeface="Arial" charset="0"/>
                    <a:hlinkClick r:id=""/>
                  </a:rPr>
                  <a:t>  </a:t>
                </a:r>
                <a:r>
                  <a:rPr lang="en-US" sz="900" b="1">
                    <a:solidFill>
                      <a:srgbClr val="000000"/>
                    </a:solidFill>
                    <a:latin typeface="Arial" charset="0"/>
                    <a:cs typeface="Arial" charset="0"/>
                  </a:rPr>
                  <a:t> </a:t>
                </a:r>
                <a:r>
                  <a:rPr lang="en-US" sz="1000" b="1">
                    <a:solidFill>
                      <a:srgbClr val="000000"/>
                    </a:solidFill>
                    <a:latin typeface="Arial" charset="0"/>
                    <a:cs typeface="Arial" charset="0"/>
                  </a:rPr>
                  <a:t>   </a:t>
                </a:r>
              </a:p>
              <a:p>
                <a:pPr eaLnBrk="0" hangingPunct="0"/>
                <a:endParaRPr lang="en-US" sz="1000" b="1">
                  <a:solidFill>
                    <a:srgbClr val="000000"/>
                  </a:solidFill>
                  <a:latin typeface="Arial" charset="0"/>
                  <a:cs typeface="Arial" charset="0"/>
                </a:endParaRPr>
              </a:p>
            </p:txBody>
          </p:sp>
          <p:sp>
            <p:nvSpPr>
              <p:cNvPr id="104460" name="Rectangle 12"/>
              <p:cNvSpPr>
                <a:spLocks noChangeArrowheads="1"/>
              </p:cNvSpPr>
              <p:nvPr/>
            </p:nvSpPr>
            <p:spPr bwMode="auto">
              <a:xfrm>
                <a:off x="0" y="0"/>
                <a:ext cx="3443" cy="194"/>
              </a:xfrm>
              <a:prstGeom prst="rect">
                <a:avLst/>
              </a:prstGeom>
              <a:noFill/>
              <a:ln w="7">
                <a:solidFill>
                  <a:srgbClr val="A0A0A0"/>
                </a:solidFill>
                <a:miter lim="800000"/>
                <a:headEnd/>
                <a:tailEnd/>
              </a:ln>
              <a:effectLst/>
            </p:spPr>
            <p:txBody>
              <a:bodyPr/>
              <a:lstStyle/>
              <a:p>
                <a:endParaRPr lang="en-US"/>
              </a:p>
            </p:txBody>
          </p:sp>
        </p:grpSp>
        <p:grpSp>
          <p:nvGrpSpPr>
            <p:cNvPr id="104461" name="Group 13"/>
            <p:cNvGrpSpPr>
              <a:grpSpLocks/>
            </p:cNvGrpSpPr>
            <p:nvPr/>
          </p:nvGrpSpPr>
          <p:grpSpPr bwMode="auto">
            <a:xfrm>
              <a:off x="0" y="250"/>
              <a:ext cx="4186" cy="3315"/>
              <a:chOff x="0" y="250"/>
              <a:chExt cx="4186" cy="3315"/>
            </a:xfrm>
          </p:grpSpPr>
          <p:grpSp>
            <p:nvGrpSpPr>
              <p:cNvPr id="104462" name="Group 14"/>
              <p:cNvGrpSpPr>
                <a:grpSpLocks/>
              </p:cNvGrpSpPr>
              <p:nvPr/>
            </p:nvGrpSpPr>
            <p:grpSpPr bwMode="auto">
              <a:xfrm>
                <a:off x="0" y="250"/>
                <a:ext cx="4186" cy="3315"/>
                <a:chOff x="-371" y="250"/>
                <a:chExt cx="4186" cy="3315"/>
              </a:xfrm>
            </p:grpSpPr>
            <p:sp>
              <p:nvSpPr>
                <p:cNvPr id="104463" name="Rectangle 15"/>
                <p:cNvSpPr>
                  <a:spLocks noChangeArrowheads="1"/>
                </p:cNvSpPr>
                <p:nvPr/>
              </p:nvSpPr>
              <p:spPr bwMode="auto">
                <a:xfrm>
                  <a:off x="-371" y="250"/>
                  <a:ext cx="4186" cy="2801"/>
                </a:xfrm>
                <a:prstGeom prst="rect">
                  <a:avLst/>
                </a:prstGeom>
                <a:noFill/>
                <a:ln w="9525">
                  <a:noFill/>
                  <a:miter lim="800000"/>
                  <a:headEnd/>
                  <a:tailEnd/>
                </a:ln>
                <a:effectLst/>
              </p:spPr>
              <p:txBody>
                <a:bodyPr>
                  <a:spAutoFit/>
                </a:bodyPr>
                <a:lstStyle/>
                <a:p>
                  <a:pPr algn="ctr"/>
                  <a:r>
                    <a:rPr lang="en-US" sz="1000">
                      <a:latin typeface="Arial" charset="0"/>
                      <a:cs typeface="Arial" charset="0"/>
                    </a:rPr>
                    <a:t>  </a:t>
                  </a:r>
                  <a:r>
                    <a:rPr lang="en-US" sz="25300">
                      <a:latin typeface="Arial" charset="0"/>
                      <a:cs typeface="Arial" charset="0"/>
                    </a:rPr>
                    <a:t> </a:t>
                  </a:r>
                  <a:r>
                    <a:rPr lang="en-US" sz="1000">
                      <a:latin typeface="Arial" charset="0"/>
                      <a:cs typeface="Arial" charset="0"/>
                    </a:rPr>
                    <a:t>                                                                                                                                                                                      </a:t>
                  </a:r>
                </a:p>
                <a:p>
                  <a:pPr eaLnBrk="0" hangingPunct="0"/>
                  <a:endParaRPr lang="en-US" sz="1000">
                    <a:latin typeface="Arial" charset="0"/>
                    <a:cs typeface="Arial" charset="0"/>
                  </a:endParaRPr>
                </a:p>
              </p:txBody>
            </p:sp>
            <p:sp>
              <p:nvSpPr>
                <p:cNvPr id="104464" name="Rectangle 16"/>
                <p:cNvSpPr>
                  <a:spLocks noChangeArrowheads="1"/>
                </p:cNvSpPr>
                <p:nvPr/>
              </p:nvSpPr>
              <p:spPr bwMode="auto">
                <a:xfrm>
                  <a:off x="-60" y="3153"/>
                  <a:ext cx="119" cy="412"/>
                </a:xfrm>
                <a:prstGeom prst="rect">
                  <a:avLst/>
                </a:prstGeom>
                <a:noFill/>
                <a:ln w="9525">
                  <a:noFill/>
                  <a:miter lim="800000"/>
                  <a:headEnd/>
                  <a:tailEnd/>
                </a:ln>
                <a:effectLst/>
              </p:spPr>
              <p:txBody>
                <a:bodyPr>
                  <a:spAutoFit/>
                </a:bodyPr>
                <a:lstStyle/>
                <a:p>
                  <a:r>
                    <a:rPr lang="en-US" sz="1100">
                      <a:latin typeface="Arial" charset="0"/>
                      <a:cs typeface="Arial" charset="0"/>
                    </a:rPr>
                    <a:t/>
                  </a:r>
                  <a:br>
                    <a:rPr lang="en-US" sz="1100">
                      <a:latin typeface="Arial" charset="0"/>
                      <a:cs typeface="Arial" charset="0"/>
                    </a:rPr>
                  </a:br>
                  <a:endParaRPr lang="en-US"/>
                </a:p>
              </p:txBody>
            </p:sp>
          </p:grpSp>
          <p:sp>
            <p:nvSpPr>
              <p:cNvPr id="104465" name="Rectangle 17"/>
              <p:cNvSpPr>
                <a:spLocks noChangeArrowheads="1"/>
              </p:cNvSpPr>
              <p:nvPr/>
            </p:nvSpPr>
            <p:spPr bwMode="auto">
              <a:xfrm>
                <a:off x="0" y="250"/>
                <a:ext cx="4186" cy="3297"/>
              </a:xfrm>
              <a:prstGeom prst="rect">
                <a:avLst/>
              </a:prstGeom>
              <a:noFill/>
              <a:ln w="7">
                <a:solidFill>
                  <a:srgbClr val="A0A0A0"/>
                </a:solidFill>
                <a:miter lim="800000"/>
                <a:headEnd/>
                <a:tailEnd/>
              </a:ln>
              <a:effectLst/>
            </p:spPr>
            <p:txBody>
              <a:bodyPr/>
              <a:lstStyle/>
              <a:p>
                <a:endParaRPr lang="en-US"/>
              </a:p>
            </p:txBody>
          </p:sp>
        </p:grpSp>
      </p:grpSp>
      <p:sp>
        <p:nvSpPr>
          <p:cNvPr id="104466" name="Rectangle 18"/>
          <p:cNvSpPr>
            <a:spLocks noChangeArrowheads="1"/>
          </p:cNvSpPr>
          <p:nvPr/>
        </p:nvSpPr>
        <p:spPr bwMode="auto">
          <a:xfrm>
            <a:off x="0" y="5954713"/>
            <a:ext cx="5357813" cy="581025"/>
          </a:xfrm>
          <a:prstGeom prst="rect">
            <a:avLst/>
          </a:prstGeom>
          <a:noFill/>
          <a:ln w="9525">
            <a:noFill/>
            <a:miter lim="800000"/>
            <a:headEnd/>
            <a:tailEnd/>
          </a:ln>
          <a:effectLst/>
        </p:spPr>
        <p:txBody>
          <a:bodyPr/>
          <a:lstStyle/>
          <a:p>
            <a:r>
              <a:rPr lang="en-US" sz="800">
                <a:solidFill>
                  <a:srgbClr val="000000"/>
                </a:solidFill>
                <a:latin typeface="Arial" charset="0"/>
                <a:cs typeface="Arial" charset="0"/>
              </a:rPr>
              <a:t>* Significantly different from 2004.</a:t>
            </a:r>
            <a:br>
              <a:rPr lang="en-US" sz="800">
                <a:solidFill>
                  <a:srgbClr val="000000"/>
                </a:solidFill>
                <a:latin typeface="Arial" charset="0"/>
                <a:cs typeface="Arial" charset="0"/>
              </a:rPr>
            </a:br>
            <a:r>
              <a:rPr lang="en-US" sz="800">
                <a:solidFill>
                  <a:srgbClr val="000000"/>
                </a:solidFill>
                <a:latin typeface="Arial" charset="0"/>
                <a:cs typeface="Arial" charset="0"/>
              </a:rPr>
              <a:t>SOURCE: U.S. Department of Education, Institute of Education Sciences, National Center for Education Statistics, National Assessment of Educational Progress (NAEP), selected years, 1971–2004 Long-Term Trend Reading Assessments.</a:t>
            </a:r>
            <a:endParaRPr lang="en-US"/>
          </a:p>
        </p:txBody>
      </p:sp>
      <p:pic>
        <p:nvPicPr>
          <p:cNvPr id="104467" name="Picture 19" descr="click for additional information">
            <a:hlinkClick r:id=""/>
          </p:cNvPr>
          <p:cNvPicPr>
            <a:picLocks noChangeAspect="1" noChangeArrowheads="1"/>
          </p:cNvPicPr>
          <p:nvPr/>
        </p:nvPicPr>
        <p:blipFill>
          <a:blip r:embed="rId6" cstate="print"/>
          <a:srcRect/>
          <a:stretch>
            <a:fillRect/>
          </a:stretch>
        </p:blipFill>
        <p:spPr bwMode="auto">
          <a:xfrm>
            <a:off x="6400800" y="414338"/>
            <a:ext cx="149225" cy="149225"/>
          </a:xfrm>
          <a:prstGeom prst="rect">
            <a:avLst/>
          </a:prstGeom>
          <a:noFill/>
        </p:spPr>
      </p:pic>
      <p:pic>
        <p:nvPicPr>
          <p:cNvPr id="104468" name="Picture 20" descr="Trends in average reading scale scores for students ages 9, 13, and 17: Selected years, 1971–2004"/>
          <p:cNvPicPr>
            <a:picLocks noChangeAspect="1" noChangeArrowheads="1"/>
          </p:cNvPicPr>
          <p:nvPr/>
        </p:nvPicPr>
        <p:blipFill>
          <a:blip r:embed="rId7" cstate="print"/>
          <a:srcRect/>
          <a:stretch>
            <a:fillRect/>
          </a:stretch>
        </p:blipFill>
        <p:spPr bwMode="auto">
          <a:xfrm>
            <a:off x="1384300" y="766763"/>
            <a:ext cx="6411913" cy="4022725"/>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2"/>
          <p:cNvSpPr>
            <a:spLocks noGrp="1" noChangeArrowheads="1"/>
          </p:cNvSpPr>
          <p:nvPr>
            <p:ph type="title"/>
          </p:nvPr>
        </p:nvSpPr>
        <p:spPr/>
        <p:txBody>
          <a:bodyPr>
            <a:normAutofit fontScale="90000"/>
          </a:bodyPr>
          <a:lstStyle/>
          <a:p>
            <a:r>
              <a:rPr lang="en-US" sz="3600"/>
              <a:t>Association of Dentin Pb with Reading and High School Graduation</a:t>
            </a:r>
          </a:p>
        </p:txBody>
      </p:sp>
      <p:sp>
        <p:nvSpPr>
          <p:cNvPr id="106499" name="Rectangle 3"/>
          <p:cNvSpPr>
            <a:spLocks noGrp="1" noChangeArrowheads="1"/>
          </p:cNvSpPr>
          <p:nvPr>
            <p:ph idx="1"/>
          </p:nvPr>
        </p:nvSpPr>
        <p:spPr/>
        <p:txBody>
          <a:bodyPr/>
          <a:lstStyle/>
          <a:p>
            <a:r>
              <a:rPr lang="en-US" dirty="0" smtClean="0"/>
              <a:t>Odds ratio comparing </a:t>
            </a:r>
            <a:r>
              <a:rPr lang="en-US" dirty="0"/>
              <a:t>children in the top to the bottom quartiles for dentin </a:t>
            </a:r>
            <a:r>
              <a:rPr lang="en-US" dirty="0" err="1"/>
              <a:t>Pb</a:t>
            </a:r>
            <a:r>
              <a:rPr lang="en-US" dirty="0"/>
              <a:t> in deciduous </a:t>
            </a:r>
            <a:r>
              <a:rPr lang="en-US" dirty="0" smtClean="0"/>
              <a:t>teeth:*</a:t>
            </a:r>
            <a:endParaRPr lang="en-US" dirty="0"/>
          </a:p>
          <a:p>
            <a:pPr>
              <a:buFont typeface="Wingdings" pitchFamily="2" charset="2"/>
              <a:buNone/>
            </a:pPr>
            <a:r>
              <a:rPr lang="en-US" dirty="0"/>
              <a:t>		                                             </a:t>
            </a:r>
            <a:r>
              <a:rPr lang="en-US" u="sng" dirty="0"/>
              <a:t>OR</a:t>
            </a:r>
          </a:p>
          <a:p>
            <a:pPr>
              <a:buFont typeface="Wingdings" pitchFamily="2" charset="2"/>
              <a:buNone/>
            </a:pPr>
            <a:r>
              <a:rPr lang="en-US" dirty="0"/>
              <a:t>		High school dropout		7.4</a:t>
            </a:r>
          </a:p>
          <a:p>
            <a:pPr>
              <a:buFont typeface="Wingdings" pitchFamily="2" charset="2"/>
              <a:buNone/>
            </a:pPr>
            <a:r>
              <a:rPr lang="en-US" dirty="0"/>
              <a:t>		Reading disability		5.8</a:t>
            </a:r>
          </a:p>
          <a:p>
            <a:pPr>
              <a:buFont typeface="Wingdings" pitchFamily="2" charset="2"/>
              <a:buNone/>
            </a:pPr>
            <a:endParaRPr lang="en-US" sz="2000" dirty="0"/>
          </a:p>
          <a:p>
            <a:pPr>
              <a:buFont typeface="Wingdings" pitchFamily="2" charset="2"/>
              <a:buNone/>
            </a:pPr>
            <a:r>
              <a:rPr lang="en-US" sz="2000" dirty="0" smtClean="0"/>
              <a:t>*Needleman et al, New </a:t>
            </a:r>
            <a:r>
              <a:rPr lang="en-US" sz="2000" dirty="0" err="1"/>
              <a:t>Engl</a:t>
            </a:r>
            <a:r>
              <a:rPr lang="en-US" sz="2000" dirty="0"/>
              <a:t> J Med 1990; 322:83-88</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2"/>
          <p:cNvSpPr>
            <a:spLocks noGrp="1" noChangeArrowheads="1"/>
          </p:cNvSpPr>
          <p:nvPr>
            <p:ph type="title"/>
          </p:nvPr>
        </p:nvSpPr>
        <p:spPr/>
        <p:txBody>
          <a:bodyPr>
            <a:normAutofit fontScale="90000"/>
          </a:bodyPr>
          <a:lstStyle/>
          <a:p>
            <a:r>
              <a:rPr lang="en-US" sz="3200"/>
              <a:t>U.S. High School Graduation Rates for Children Who Were Age 3 in 1978 and 1989</a:t>
            </a:r>
            <a:br>
              <a:rPr lang="en-US" sz="3200"/>
            </a:br>
            <a:endParaRPr lang="en-US" sz="3200"/>
          </a:p>
        </p:txBody>
      </p:sp>
      <p:sp>
        <p:nvSpPr>
          <p:cNvPr id="107523" name="Rectangle 3"/>
          <p:cNvSpPr>
            <a:spLocks noGrp="1" noChangeArrowheads="1"/>
          </p:cNvSpPr>
          <p:nvPr>
            <p:ph idx="1"/>
          </p:nvPr>
        </p:nvSpPr>
        <p:spPr/>
        <p:txBody>
          <a:bodyPr/>
          <a:lstStyle/>
          <a:p>
            <a:pPr marL="609600" indent="-609600">
              <a:buFont typeface="Wingdings" pitchFamily="2" charset="2"/>
              <a:buNone/>
            </a:pPr>
            <a:r>
              <a:rPr lang="en-US" dirty="0" err="1"/>
              <a:t>Yr</a:t>
            </a:r>
            <a:r>
              <a:rPr lang="en-US" dirty="0"/>
              <a:t> Attain 	     17 </a:t>
            </a:r>
            <a:r>
              <a:rPr lang="en-US" dirty="0" err="1"/>
              <a:t>y.o</a:t>
            </a:r>
            <a:r>
              <a:rPr lang="en-US" dirty="0"/>
              <a:t>. </a:t>
            </a:r>
            <a:r>
              <a:rPr lang="en-US" dirty="0" err="1"/>
              <a:t>Gradua</a:t>
            </a:r>
            <a:r>
              <a:rPr lang="en-US" dirty="0"/>
              <a:t>-	High School</a:t>
            </a:r>
          </a:p>
          <a:p>
            <a:pPr marL="609600" indent="-609600">
              <a:buFont typeface="Wingdings" pitchFamily="2" charset="2"/>
              <a:buNone/>
            </a:pPr>
            <a:r>
              <a:rPr lang="en-US" u="sng" dirty="0"/>
              <a:t>Age 3____</a:t>
            </a:r>
            <a:r>
              <a:rPr lang="en-US" dirty="0"/>
              <a:t>          </a:t>
            </a:r>
            <a:r>
              <a:rPr lang="en-US" u="sng" dirty="0" err="1"/>
              <a:t>tion</a:t>
            </a:r>
            <a:r>
              <a:rPr lang="en-US" u="sng" dirty="0"/>
              <a:t> Ratio__</a:t>
            </a:r>
            <a:r>
              <a:rPr lang="en-US" dirty="0"/>
              <a:t>          </a:t>
            </a:r>
            <a:r>
              <a:rPr lang="en-US" u="sng" dirty="0"/>
              <a:t>Credential</a:t>
            </a:r>
            <a:endParaRPr lang="en-US" dirty="0"/>
          </a:p>
          <a:p>
            <a:pPr marL="609600" indent="-609600">
              <a:buFont typeface="Wingdings" pitchFamily="2" charset="2"/>
              <a:buNone/>
            </a:pPr>
            <a:endParaRPr lang="en-US" dirty="0"/>
          </a:p>
          <a:p>
            <a:pPr marL="609600" indent="-609600">
              <a:buFont typeface="Wingdings" pitchFamily="2" charset="2"/>
              <a:buNone/>
            </a:pPr>
            <a:r>
              <a:rPr lang="en-US" dirty="0"/>
              <a:t>1978			</a:t>
            </a:r>
            <a:r>
              <a:rPr lang="en-US" dirty="0" smtClean="0"/>
              <a:t>	73</a:t>
            </a:r>
            <a:r>
              <a:rPr lang="en-US" dirty="0"/>
              <a:t>%			86</a:t>
            </a:r>
            <a:r>
              <a:rPr lang="en-US" dirty="0" smtClean="0"/>
              <a:t>%</a:t>
            </a:r>
            <a:endParaRPr lang="en-US" sz="4000" dirty="0" smtClean="0"/>
          </a:p>
          <a:p>
            <a:pPr marL="0" indent="0">
              <a:buNone/>
            </a:pPr>
            <a:r>
              <a:rPr lang="en-US" dirty="0" smtClean="0"/>
              <a:t>1989                          	74</a:t>
            </a:r>
            <a:r>
              <a:rPr lang="en-US" dirty="0"/>
              <a:t>%			88%</a:t>
            </a:r>
          </a:p>
          <a:p>
            <a:pPr marL="609600" indent="-609600">
              <a:buFontTx/>
              <a:buNone/>
            </a:pPr>
            <a:r>
              <a:rPr lang="en-US" dirty="0" smtClean="0"/>
              <a:t>Odds </a:t>
            </a:r>
            <a:r>
              <a:rPr lang="en-US"/>
              <a:t>ratio                  </a:t>
            </a:r>
            <a:r>
              <a:rPr lang="en-US" smtClean="0"/>
              <a:t> </a:t>
            </a:r>
            <a:r>
              <a:rPr lang="en-US" dirty="0"/>
              <a:t>1.05                    1.19</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Regression Slopes at High Blood Lead Levels  in Post 1995 Data</a:t>
            </a:r>
            <a:endParaRPr lang="en-US" dirty="0"/>
          </a:p>
        </p:txBody>
      </p:sp>
      <p:sp>
        <p:nvSpPr>
          <p:cNvPr id="3" name="Content Placeholder 2"/>
          <p:cNvSpPr>
            <a:spLocks noGrp="1"/>
          </p:cNvSpPr>
          <p:nvPr>
            <p:ph idx="1"/>
          </p:nvPr>
        </p:nvSpPr>
        <p:spPr/>
        <p:txBody>
          <a:bodyPr>
            <a:normAutofit lnSpcReduction="10000"/>
          </a:bodyPr>
          <a:lstStyle/>
          <a:p>
            <a:r>
              <a:rPr lang="en-US" dirty="0" smtClean="0"/>
              <a:t>If old studies of kids in 10-30 </a:t>
            </a:r>
            <a:r>
              <a:rPr lang="en-US" dirty="0" err="1" smtClean="0"/>
              <a:t>ug</a:t>
            </a:r>
            <a:r>
              <a:rPr lang="en-US" dirty="0" smtClean="0"/>
              <a:t>/</a:t>
            </a:r>
            <a:r>
              <a:rPr lang="en-US" dirty="0" err="1" smtClean="0"/>
              <a:t>dL</a:t>
            </a:r>
            <a:r>
              <a:rPr lang="en-US" dirty="0" smtClean="0"/>
              <a:t> range reflected a causal effect, then same association should be still be found in the newer studies.</a:t>
            </a:r>
          </a:p>
          <a:p>
            <a:r>
              <a:rPr lang="en-US" dirty="0" smtClean="0"/>
              <a:t>But if lead mainly arrays children by the extent of their social disadvantage,  then the slopes above 10 in more recent studies will flatten since all these children would fall above the 95</a:t>
            </a:r>
            <a:r>
              <a:rPr lang="en-US" baseline="30000" dirty="0" smtClean="0"/>
              <a:t>th</a:t>
            </a:r>
            <a:r>
              <a:rPr lang="en-US" dirty="0" smtClean="0"/>
              <a:t> percentile.</a:t>
            </a:r>
            <a:endParaRPr lang="en-US" dirty="0"/>
          </a:p>
        </p:txBody>
      </p:sp>
    </p:spTree>
    <p:extLst>
      <p:ext uri="{BB962C8B-B14F-4D97-AF65-F5344CB8AC3E}">
        <p14:creationId xmlns:p14="http://schemas.microsoft.com/office/powerpoint/2010/main" val="330137833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0354" name="Picture 2" descr="canfield"/>
          <p:cNvPicPr>
            <a:picLocks noChangeAspect="1" noChangeArrowheads="1"/>
          </p:cNvPicPr>
          <p:nvPr/>
        </p:nvPicPr>
        <p:blipFill>
          <a:blip r:embed="rId2" cstate="print">
            <a:lum contrast="12000"/>
          </a:blip>
          <a:srcRect/>
          <a:stretch>
            <a:fillRect/>
          </a:stretch>
        </p:blipFill>
        <p:spPr bwMode="auto">
          <a:xfrm>
            <a:off x="1349375" y="609600"/>
            <a:ext cx="5889625" cy="6248400"/>
          </a:xfrm>
          <a:prstGeom prst="rect">
            <a:avLst/>
          </a:prstGeom>
          <a:noFill/>
          <a:ln w="19050">
            <a:solidFill>
              <a:srgbClr val="000000"/>
            </a:solidFill>
            <a:miter lim="800000"/>
            <a:headEnd/>
            <a:tailEnd/>
          </a:ln>
        </p:spPr>
      </p:pic>
    </p:spTree>
    <p:extLst>
      <p:ext uri="{BB962C8B-B14F-4D97-AF65-F5344CB8AC3E}">
        <p14:creationId xmlns:p14="http://schemas.microsoft.com/office/powerpoint/2010/main" val="1422469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NHANES III Reading Scores</a:t>
            </a:r>
            <a:endParaRPr lang="en-US" dirty="0"/>
          </a:p>
        </p:txBody>
      </p:sp>
      <p:sp>
        <p:nvSpPr>
          <p:cNvPr id="3" name="Content Placeholder 2"/>
          <p:cNvSpPr>
            <a:spLocks noGrp="1"/>
          </p:cNvSpPr>
          <p:nvPr>
            <p:ph idx="1"/>
          </p:nvPr>
        </p:nvSpPr>
        <p:spPr/>
        <p:txBody>
          <a:bodyPr>
            <a:normAutofit fontScale="92500"/>
          </a:bodyPr>
          <a:lstStyle/>
          <a:p>
            <a:r>
              <a:rPr lang="en-US" dirty="0" smtClean="0"/>
              <a:t>My graduate student, Ben Wang, examined the NHANES III data referred to above and found that lead levels above 7.5 µg/</a:t>
            </a:r>
            <a:r>
              <a:rPr lang="en-US" dirty="0" err="1" smtClean="0"/>
              <a:t>dL</a:t>
            </a:r>
            <a:r>
              <a:rPr lang="en-US" dirty="0" smtClean="0"/>
              <a:t> were no longer associated with reading scores. </a:t>
            </a:r>
          </a:p>
          <a:p>
            <a:endParaRPr lang="en-US" dirty="0" smtClean="0"/>
          </a:p>
          <a:p>
            <a:r>
              <a:rPr lang="en-US" dirty="0"/>
              <a:t>t</a:t>
            </a:r>
            <a:r>
              <a:rPr lang="en-US" dirty="0" smtClean="0"/>
              <a:t>his contrasts sharply with Needleman’s earlier report which analyzed a population where the bulk of children had presumptive levels above </a:t>
            </a:r>
          </a:p>
          <a:p>
            <a:pPr marL="0" indent="0">
              <a:buNone/>
            </a:pPr>
            <a:r>
              <a:rPr lang="en-US" dirty="0"/>
              <a:t> </a:t>
            </a:r>
            <a:r>
              <a:rPr lang="en-US" dirty="0" smtClean="0"/>
              <a:t>   7.5 µg/</a:t>
            </a:r>
            <a:r>
              <a:rPr lang="en-US" dirty="0" err="1" smtClean="0"/>
              <a:t>dL</a:t>
            </a:r>
            <a:r>
              <a:rPr lang="en-US" dirty="0" smtClean="0"/>
              <a:t>.</a:t>
            </a:r>
            <a:endParaRPr lang="en-US" dirty="0"/>
          </a:p>
        </p:txBody>
      </p:sp>
    </p:spTree>
    <p:extLst>
      <p:ext uri="{BB962C8B-B14F-4D97-AF65-F5344CB8AC3E}">
        <p14:creationId xmlns:p14="http://schemas.microsoft.com/office/powerpoint/2010/main" val="27153092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 y="-2133600"/>
            <a:ext cx="8229600" cy="1600200"/>
          </a:xfrm>
        </p:spPr>
        <p:txBody>
          <a:bodyPr/>
          <a:lstStyle/>
          <a:p>
            <a:endParaRPr lang="en-US"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81151" y="0"/>
            <a:ext cx="5429250" cy="7239000"/>
          </a:xfrm>
        </p:spPr>
      </p:pic>
    </p:spTree>
    <p:extLst>
      <p:ext uri="{BB962C8B-B14F-4D97-AF65-F5344CB8AC3E}">
        <p14:creationId xmlns:p14="http://schemas.microsoft.com/office/powerpoint/2010/main" val="40531345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2"/>
          <p:cNvSpPr>
            <a:spLocks noGrp="1" noChangeArrowheads="1"/>
          </p:cNvSpPr>
          <p:nvPr>
            <p:ph type="title"/>
          </p:nvPr>
        </p:nvSpPr>
        <p:spPr/>
        <p:txBody>
          <a:bodyPr>
            <a:normAutofit fontScale="90000"/>
          </a:bodyPr>
          <a:lstStyle/>
          <a:p>
            <a:r>
              <a:rPr lang="en-US" sz="3600"/>
              <a:t>Stronger Blood Pb – IQ Relationship at &lt;10ug/dL Suggests Reverse Causality</a:t>
            </a:r>
          </a:p>
        </p:txBody>
      </p:sp>
      <p:sp>
        <p:nvSpPr>
          <p:cNvPr id="89091" name="Rectangle 3"/>
          <p:cNvSpPr>
            <a:spLocks noGrp="1" noChangeArrowheads="1"/>
          </p:cNvSpPr>
          <p:nvPr>
            <p:ph idx="1"/>
          </p:nvPr>
        </p:nvSpPr>
        <p:spPr/>
        <p:txBody>
          <a:bodyPr/>
          <a:lstStyle/>
          <a:p>
            <a:pPr>
              <a:lnSpc>
                <a:spcPct val="90000"/>
              </a:lnSpc>
            </a:pPr>
            <a:r>
              <a:rPr lang="en-US"/>
              <a:t>Surprising finding obviously not widely predicted when level of concern was set at 10 ug/dL</a:t>
            </a:r>
          </a:p>
          <a:p>
            <a:pPr>
              <a:lnSpc>
                <a:spcPct val="90000"/>
              </a:lnSpc>
            </a:pPr>
            <a:r>
              <a:rPr lang="en-US"/>
              <a:t>Exactly what one would predict under a scenario where children with less IQ potential had </a:t>
            </a:r>
          </a:p>
          <a:p>
            <a:pPr>
              <a:lnSpc>
                <a:spcPct val="90000"/>
              </a:lnSpc>
              <a:buFont typeface="Wingdings" pitchFamily="2" charset="2"/>
              <a:buNone/>
            </a:pPr>
            <a:r>
              <a:rPr lang="en-US"/>
              <a:t>		more hand-to-mouth activity, or</a:t>
            </a:r>
          </a:p>
          <a:p>
            <a:pPr>
              <a:lnSpc>
                <a:spcPct val="90000"/>
              </a:lnSpc>
              <a:buFont typeface="Wingdings" pitchFamily="2" charset="2"/>
              <a:buNone/>
            </a:pPr>
            <a:r>
              <a:rPr lang="en-US"/>
              <a:t>		more opportunity to ingest non-foods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2"/>
          <p:cNvSpPr>
            <a:spLocks noGrp="1" noChangeArrowheads="1"/>
          </p:cNvSpPr>
          <p:nvPr>
            <p:ph type="title"/>
          </p:nvPr>
        </p:nvSpPr>
        <p:spPr/>
        <p:txBody>
          <a:bodyPr/>
          <a:lstStyle/>
          <a:p>
            <a:r>
              <a:rPr lang="en-US"/>
              <a:t>Thought Experiment (1)</a:t>
            </a:r>
          </a:p>
        </p:txBody>
      </p:sp>
      <p:sp>
        <p:nvSpPr>
          <p:cNvPr id="90115" name="Rectangle 3"/>
          <p:cNvSpPr>
            <a:spLocks noGrp="1" noChangeArrowheads="1"/>
          </p:cNvSpPr>
          <p:nvPr>
            <p:ph idx="1"/>
          </p:nvPr>
        </p:nvSpPr>
        <p:spPr/>
        <p:txBody>
          <a:bodyPr/>
          <a:lstStyle/>
          <a:p>
            <a:r>
              <a:rPr lang="en-US" dirty="0"/>
              <a:t>Ignore, for a moment, any </a:t>
            </a:r>
            <a:r>
              <a:rPr lang="en-US" dirty="0" smtClean="0"/>
              <a:t>causal effect low </a:t>
            </a:r>
            <a:r>
              <a:rPr lang="en-US" dirty="0"/>
              <a:t>level lead may have on IQ </a:t>
            </a:r>
          </a:p>
          <a:p>
            <a:r>
              <a:rPr lang="en-US" dirty="0" smtClean="0"/>
              <a:t>Assume an </a:t>
            </a:r>
            <a:r>
              <a:rPr lang="en-US" dirty="0"/>
              <a:t>association between slow development and ingestion, or </a:t>
            </a:r>
            <a:r>
              <a:rPr lang="en-US" dirty="0" smtClean="0"/>
              <a:t>poor </a:t>
            </a:r>
            <a:r>
              <a:rPr lang="en-US" dirty="0"/>
              <a:t>parenting and ingestion opportunity</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Two Arguments</a:t>
            </a:r>
            <a:endParaRPr lang="en-US" dirty="0"/>
          </a:p>
        </p:txBody>
      </p:sp>
      <p:sp>
        <p:nvSpPr>
          <p:cNvPr id="3" name="Content Placeholder 2"/>
          <p:cNvSpPr>
            <a:spLocks noGrp="1"/>
          </p:cNvSpPr>
          <p:nvPr>
            <p:ph idx="1"/>
          </p:nvPr>
        </p:nvSpPr>
        <p:spPr/>
        <p:txBody>
          <a:bodyPr>
            <a:normAutofit/>
          </a:bodyPr>
          <a:lstStyle/>
          <a:p>
            <a:r>
              <a:rPr lang="en-US" sz="3200" dirty="0" smtClean="0"/>
              <a:t>Childhood blood lead does not meet </a:t>
            </a:r>
            <a:r>
              <a:rPr lang="en-US" dirty="0" smtClean="0"/>
              <a:t>usual</a:t>
            </a:r>
            <a:r>
              <a:rPr lang="en-US" sz="3200" dirty="0" smtClean="0"/>
              <a:t>  criteria for screening</a:t>
            </a:r>
            <a:r>
              <a:rPr lang="en-US" dirty="0"/>
              <a:t> </a:t>
            </a:r>
            <a:r>
              <a:rPr lang="en-US" dirty="0" smtClean="0"/>
              <a:t>in unselected populations.</a:t>
            </a:r>
            <a:endParaRPr lang="en-US" sz="3200" dirty="0" smtClean="0"/>
          </a:p>
          <a:p>
            <a:r>
              <a:rPr lang="en-US" sz="3200" dirty="0" smtClean="0"/>
              <a:t>Studies showing large effects of lead at levels under 10 µg/</a:t>
            </a:r>
            <a:r>
              <a:rPr lang="en-US" sz="3200" dirty="0" err="1" smtClean="0"/>
              <a:t>dL</a:t>
            </a:r>
            <a:r>
              <a:rPr lang="en-US" sz="3200" dirty="0" smtClean="0"/>
              <a:t>  almost certainly exaggerate the true effects.  </a:t>
            </a:r>
          </a:p>
          <a:p>
            <a:pPr lvl="1"/>
            <a:r>
              <a:rPr lang="en-US" sz="2800" dirty="0" smtClean="0"/>
              <a:t>Features of the data suggest </a:t>
            </a:r>
            <a:r>
              <a:rPr lang="en-US" dirty="0" smtClean="0"/>
              <a:t>reverse causality and/or </a:t>
            </a:r>
            <a:r>
              <a:rPr lang="en-US" sz="2800" dirty="0" smtClean="0"/>
              <a:t>that lead is a marker for disadvantage, thus explaining the exaggerated effects being seen.</a:t>
            </a:r>
            <a:endParaRPr lang="en-US" sz="2800" dirty="0"/>
          </a:p>
        </p:txBody>
      </p:sp>
    </p:spTree>
    <p:extLst>
      <p:ext uri="{BB962C8B-B14F-4D97-AF65-F5344CB8AC3E}">
        <p14:creationId xmlns:p14="http://schemas.microsoft.com/office/powerpoint/2010/main" val="3711681095"/>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p:txBody>
          <a:bodyPr/>
          <a:lstStyle/>
          <a:p>
            <a:r>
              <a:rPr lang="en-US"/>
              <a:t>Thought Experiment (2)</a:t>
            </a:r>
          </a:p>
        </p:txBody>
      </p:sp>
      <p:sp>
        <p:nvSpPr>
          <p:cNvPr id="91139" name="Rectangle 3"/>
          <p:cNvSpPr>
            <a:spLocks noGrp="1" noChangeArrowheads="1"/>
          </p:cNvSpPr>
          <p:nvPr>
            <p:ph idx="1"/>
          </p:nvPr>
        </p:nvSpPr>
        <p:spPr/>
        <p:txBody>
          <a:bodyPr/>
          <a:lstStyle/>
          <a:p>
            <a:pPr>
              <a:lnSpc>
                <a:spcPct val="90000"/>
              </a:lnSpc>
              <a:buFont typeface="Wingdings" pitchFamily="2" charset="2"/>
              <a:buNone/>
            </a:pPr>
            <a:r>
              <a:rPr lang="en-US" dirty="0"/>
              <a:t>Then:</a:t>
            </a:r>
          </a:p>
          <a:p>
            <a:pPr>
              <a:lnSpc>
                <a:spcPct val="90000"/>
              </a:lnSpc>
            </a:pPr>
            <a:r>
              <a:rPr lang="en-US" dirty="0"/>
              <a:t>In high lead environment children with low potential or poor parenting will have substantially higher blood leads because the extra ingestion will include a </a:t>
            </a:r>
            <a:r>
              <a:rPr lang="en-US" dirty="0" smtClean="0"/>
              <a:t>much </a:t>
            </a:r>
            <a:r>
              <a:rPr lang="en-US" dirty="0"/>
              <a:t>lead.</a:t>
            </a:r>
          </a:p>
          <a:p>
            <a:pPr>
              <a:lnSpc>
                <a:spcPct val="90000"/>
              </a:lnSpc>
            </a:pPr>
            <a:r>
              <a:rPr lang="en-US" dirty="0"/>
              <a:t>In low lead environments the blood lead difference between the same two groups of children will be slight.</a:t>
            </a:r>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2"/>
          <p:cNvSpPr>
            <a:spLocks noGrp="1" noChangeArrowheads="1"/>
          </p:cNvSpPr>
          <p:nvPr>
            <p:ph type="title"/>
          </p:nvPr>
        </p:nvSpPr>
        <p:spPr/>
        <p:txBody>
          <a:bodyPr/>
          <a:lstStyle/>
          <a:p>
            <a:r>
              <a:rPr lang="en-US"/>
              <a:t>Thought Experiment (3)</a:t>
            </a:r>
          </a:p>
        </p:txBody>
      </p:sp>
      <p:sp>
        <p:nvSpPr>
          <p:cNvPr id="92163" name="Rectangle 3"/>
          <p:cNvSpPr>
            <a:spLocks noGrp="1" noChangeArrowheads="1"/>
          </p:cNvSpPr>
          <p:nvPr>
            <p:ph idx="1"/>
          </p:nvPr>
        </p:nvSpPr>
        <p:spPr/>
        <p:txBody>
          <a:bodyPr>
            <a:normAutofit/>
          </a:bodyPr>
          <a:lstStyle/>
          <a:p>
            <a:pPr>
              <a:buFont typeface="Wingdings" pitchFamily="2" charset="2"/>
              <a:buNone/>
            </a:pPr>
            <a:r>
              <a:rPr lang="en-US" sz="2800"/>
              <a:t>So:</a:t>
            </a:r>
          </a:p>
          <a:p>
            <a:r>
              <a:rPr lang="en-US" sz="2800"/>
              <a:t>In high lead environment the difference in IQ potential will be associated with many ug/dL blood lead difference so the IQ change per 1 ug/dL will be small.</a:t>
            </a:r>
          </a:p>
          <a:p>
            <a:r>
              <a:rPr lang="en-US" sz="2800"/>
              <a:t>In low lead environment the same difference in IQ potential will be associated with only a few ug/dL blood lead and the apparent IQ effect of each 1 ug/dL will be larger.</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2"/>
          <p:cNvSpPr>
            <a:spLocks noGrp="1" noChangeArrowheads="1"/>
          </p:cNvSpPr>
          <p:nvPr>
            <p:ph type="title"/>
          </p:nvPr>
        </p:nvSpPr>
        <p:spPr/>
        <p:txBody>
          <a:bodyPr/>
          <a:lstStyle/>
          <a:p>
            <a:r>
              <a:rPr lang="en-US" dirty="0"/>
              <a:t>IQ and Blood Lead in 7 Studies</a:t>
            </a:r>
          </a:p>
        </p:txBody>
      </p:sp>
      <p:sp>
        <p:nvSpPr>
          <p:cNvPr id="93187" name="Text Box 3"/>
          <p:cNvSpPr txBox="1">
            <a:spLocks noChangeArrowheads="1"/>
          </p:cNvSpPr>
          <p:nvPr/>
        </p:nvSpPr>
        <p:spPr bwMode="auto">
          <a:xfrm>
            <a:off x="762000" y="6324600"/>
            <a:ext cx="3048000" cy="457200"/>
          </a:xfrm>
          <a:prstGeom prst="rect">
            <a:avLst/>
          </a:prstGeom>
          <a:noFill/>
          <a:ln w="9525">
            <a:noFill/>
            <a:miter lim="800000"/>
            <a:headEnd/>
            <a:tailEnd/>
          </a:ln>
          <a:effectLst/>
        </p:spPr>
        <p:txBody>
          <a:bodyPr>
            <a:spAutoFit/>
          </a:bodyPr>
          <a:lstStyle/>
          <a:p>
            <a:pPr>
              <a:spcBef>
                <a:spcPct val="50000"/>
              </a:spcBef>
            </a:pPr>
            <a:r>
              <a:rPr lang="en-US"/>
              <a:t>Lanphear et al, 2005</a:t>
            </a:r>
          </a:p>
        </p:txBody>
      </p:sp>
      <p:pic>
        <p:nvPicPr>
          <p:cNvPr id="93188" name="Picture 4" descr="lanphear"/>
          <p:cNvPicPr>
            <a:picLocks noChangeAspect="1" noChangeArrowheads="1"/>
          </p:cNvPicPr>
          <p:nvPr/>
        </p:nvPicPr>
        <p:blipFill>
          <a:blip r:embed="rId3" cstate="print"/>
          <a:srcRect/>
          <a:stretch>
            <a:fillRect/>
          </a:stretch>
        </p:blipFill>
        <p:spPr bwMode="auto">
          <a:xfrm>
            <a:off x="3743325" y="3000375"/>
            <a:ext cx="1657350" cy="857250"/>
          </a:xfrm>
          <a:prstGeom prst="rect">
            <a:avLst/>
          </a:prstGeom>
          <a:noFill/>
        </p:spPr>
      </p:pic>
      <p:pic>
        <p:nvPicPr>
          <p:cNvPr id="93189" name="Picture 5" descr="lanphear"/>
          <p:cNvPicPr>
            <a:picLocks noChangeAspect="1" noChangeArrowheads="1"/>
          </p:cNvPicPr>
          <p:nvPr/>
        </p:nvPicPr>
        <p:blipFill>
          <a:blip r:embed="rId4" cstate="print">
            <a:lum contrast="12000"/>
          </a:blip>
          <a:srcRect/>
          <a:stretch>
            <a:fillRect/>
          </a:stretch>
        </p:blipFill>
        <p:spPr bwMode="auto">
          <a:xfrm>
            <a:off x="0" y="800100"/>
            <a:ext cx="8343900" cy="6057900"/>
          </a:xfrm>
          <a:prstGeom prst="rect">
            <a:avLst/>
          </a:prstGeom>
          <a:noFill/>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2"/>
          <p:cNvSpPr>
            <a:spLocks noGrp="1" noChangeArrowheads="1"/>
          </p:cNvSpPr>
          <p:nvPr>
            <p:ph type="title"/>
          </p:nvPr>
        </p:nvSpPr>
        <p:spPr/>
        <p:txBody>
          <a:bodyPr/>
          <a:lstStyle/>
          <a:p>
            <a:r>
              <a:rPr lang="en-US"/>
              <a:t>Summary</a:t>
            </a:r>
          </a:p>
        </p:txBody>
      </p:sp>
      <p:sp>
        <p:nvSpPr>
          <p:cNvPr id="95235" name="Rectangle 3"/>
          <p:cNvSpPr>
            <a:spLocks noGrp="1" noChangeArrowheads="1"/>
          </p:cNvSpPr>
          <p:nvPr>
            <p:ph idx="1"/>
          </p:nvPr>
        </p:nvSpPr>
        <p:spPr/>
        <p:txBody>
          <a:bodyPr/>
          <a:lstStyle/>
          <a:p>
            <a:r>
              <a:rPr lang="en-US" sz="2800" dirty="0"/>
              <a:t>The steep IQ-blood lead slopes reported in the recent low level studies do not </a:t>
            </a:r>
            <a:r>
              <a:rPr lang="en-US" sz="2800" dirty="0" smtClean="0"/>
              <a:t>appear credible.</a:t>
            </a:r>
            <a:endParaRPr lang="en-US" sz="2800" dirty="0"/>
          </a:p>
          <a:p>
            <a:r>
              <a:rPr lang="en-US" sz="2800" dirty="0"/>
              <a:t>There </a:t>
            </a:r>
            <a:r>
              <a:rPr lang="en-US" sz="2800" dirty="0" smtClean="0"/>
              <a:t>are indications </a:t>
            </a:r>
            <a:r>
              <a:rPr lang="en-US" sz="2800" dirty="0"/>
              <a:t>of </a:t>
            </a:r>
            <a:r>
              <a:rPr lang="en-US" sz="2800" dirty="0" smtClean="0"/>
              <a:t>confounding and likely  </a:t>
            </a:r>
            <a:r>
              <a:rPr lang="en-US" sz="2800" dirty="0"/>
              <a:t>reverse </a:t>
            </a:r>
            <a:r>
              <a:rPr lang="en-US" sz="2800" dirty="0" smtClean="0"/>
              <a:t>causality.</a:t>
            </a:r>
            <a:endParaRPr lang="en-US" sz="2800" dirty="0"/>
          </a:p>
          <a:p>
            <a:r>
              <a:rPr lang="en-US" sz="2800" dirty="0"/>
              <a:t>Importantly, these considerations </a:t>
            </a:r>
            <a:r>
              <a:rPr lang="en-US" sz="2800" dirty="0" smtClean="0"/>
              <a:t>do </a:t>
            </a:r>
            <a:r>
              <a:rPr lang="en-US" sz="2800" dirty="0"/>
              <a:t>not rule out a low level effect, </a:t>
            </a:r>
            <a:r>
              <a:rPr lang="en-US" sz="2800" dirty="0" smtClean="0"/>
              <a:t>although it </a:t>
            </a:r>
            <a:r>
              <a:rPr lang="en-US" sz="2800" dirty="0"/>
              <a:t>is unlikely to be as strong as has been reported.</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Summary (</a:t>
            </a:r>
            <a:r>
              <a:rPr lang="en-US" dirty="0" err="1" smtClean="0"/>
              <a:t>con’t</a:t>
            </a:r>
            <a:r>
              <a:rPr lang="en-US" dirty="0" smtClean="0"/>
              <a:t>)</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Any low level effects need to be considered in the context of the 90% reduction in average blood lead that has been achieved in the U.S. since the 1970’s.</a:t>
            </a:r>
          </a:p>
          <a:p>
            <a:r>
              <a:rPr lang="en-US" dirty="0" smtClean="0"/>
              <a:t>Since that huge reduction has not been associated with any agreed improvement in IQ, reading, ADHD, or other endpoints, it is very unlikely that any small reduction in blood lead that can be achieved by labeling children at 5-9 µg/</a:t>
            </a:r>
            <a:r>
              <a:rPr lang="en-US" dirty="0" err="1" smtClean="0"/>
              <a:t>dL</a:t>
            </a:r>
            <a:r>
              <a:rPr lang="en-US" dirty="0" smtClean="0"/>
              <a:t>  will be of clinical/educational import.</a:t>
            </a:r>
            <a:endParaRPr lang="en-US" dirty="0"/>
          </a:p>
        </p:txBody>
      </p:sp>
    </p:spTree>
    <p:extLst>
      <p:ext uri="{BB962C8B-B14F-4D97-AF65-F5344CB8AC3E}">
        <p14:creationId xmlns:p14="http://schemas.microsoft.com/office/powerpoint/2010/main" val="5766628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Let’s Not Go Backwards</a:t>
            </a:r>
            <a:endParaRPr lang="en-US" dirty="0"/>
          </a:p>
        </p:txBody>
      </p:sp>
      <p:sp>
        <p:nvSpPr>
          <p:cNvPr id="3" name="Content Placeholder 2"/>
          <p:cNvSpPr>
            <a:spLocks noGrp="1"/>
          </p:cNvSpPr>
          <p:nvPr>
            <p:ph idx="1"/>
          </p:nvPr>
        </p:nvSpPr>
        <p:spPr/>
        <p:txBody>
          <a:bodyPr/>
          <a:lstStyle/>
          <a:p>
            <a:r>
              <a:rPr lang="en-US" sz="3200" dirty="0" smtClean="0"/>
              <a:t>Toxic in very small amounts</a:t>
            </a:r>
          </a:p>
          <a:p>
            <a:r>
              <a:rPr lang="en-US" sz="3200" dirty="0" smtClean="0"/>
              <a:t>Was a common cause of  anemia, neuropathy, encephalopathy and death in US children </a:t>
            </a:r>
          </a:p>
          <a:p>
            <a:r>
              <a:rPr lang="en-US" sz="3200" dirty="0" smtClean="0"/>
              <a:t>Evidence for adverse effects on children’s behavioral  and cognitive development above 10 µg/</a:t>
            </a:r>
            <a:r>
              <a:rPr lang="en-US" sz="3200" dirty="0" err="1" smtClean="0"/>
              <a:t>dL</a:t>
            </a:r>
            <a:endParaRPr lang="en-US" sz="3200" dirty="0" smtClean="0"/>
          </a:p>
          <a:p>
            <a:r>
              <a:rPr lang="en-US" sz="3200" dirty="0" smtClean="0"/>
              <a:t>No one wants to see levels go back up</a:t>
            </a:r>
          </a:p>
          <a:p>
            <a:r>
              <a:rPr lang="en-US" dirty="0" smtClean="0"/>
              <a:t>BUT,  how low is low enough?</a:t>
            </a:r>
            <a:endParaRPr lang="en-US" sz="3200" dirty="0" smtClean="0"/>
          </a:p>
          <a:p>
            <a:endParaRPr lang="en-US" sz="3200" dirty="0"/>
          </a:p>
        </p:txBody>
      </p:sp>
    </p:spTree>
    <p:extLst>
      <p:ext uri="{BB962C8B-B14F-4D97-AF65-F5344CB8AC3E}">
        <p14:creationId xmlns:p14="http://schemas.microsoft.com/office/powerpoint/2010/main" val="26925976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Screening Programs Create Hassle</a:t>
            </a:r>
            <a:endParaRPr lang="en-US" dirty="0"/>
          </a:p>
        </p:txBody>
      </p:sp>
      <p:sp>
        <p:nvSpPr>
          <p:cNvPr id="3" name="Content Placeholder 2"/>
          <p:cNvSpPr>
            <a:spLocks noGrp="1"/>
          </p:cNvSpPr>
          <p:nvPr>
            <p:ph idx="1"/>
          </p:nvPr>
        </p:nvSpPr>
        <p:spPr/>
        <p:txBody>
          <a:bodyPr>
            <a:normAutofit lnSpcReduction="10000"/>
          </a:bodyPr>
          <a:lstStyle/>
          <a:p>
            <a:r>
              <a:rPr lang="en-US" sz="3200" dirty="0" smtClean="0"/>
              <a:t>For the parents</a:t>
            </a:r>
          </a:p>
          <a:p>
            <a:r>
              <a:rPr lang="en-US" sz="3200" dirty="0" smtClean="0"/>
              <a:t>In clinics and doctors’ offices</a:t>
            </a:r>
          </a:p>
          <a:p>
            <a:r>
              <a:rPr lang="en-US" sz="3200" dirty="0" smtClean="0"/>
              <a:t>For children who don’t want to be stuck</a:t>
            </a:r>
          </a:p>
          <a:p>
            <a:r>
              <a:rPr lang="en-US" sz="3200" dirty="0" smtClean="0"/>
              <a:t>In arranging follow-up of high levels</a:t>
            </a:r>
          </a:p>
          <a:p>
            <a:pPr marL="0" indent="0">
              <a:buNone/>
            </a:pPr>
            <a:r>
              <a:rPr lang="en-US" sz="3200" dirty="0" smtClean="0"/>
              <a:t>AND THEY</a:t>
            </a:r>
          </a:p>
          <a:p>
            <a:r>
              <a:rPr lang="en-US" sz="3200" dirty="0" smtClean="0"/>
              <a:t>Cost substantial  money</a:t>
            </a:r>
          </a:p>
          <a:p>
            <a:r>
              <a:rPr lang="en-US" sz="3200" dirty="0" smtClean="0"/>
              <a:t>Can cause harms such as unnecessary worry or poorly done abatements</a:t>
            </a:r>
            <a:endParaRPr lang="en-US" sz="3200" dirty="0"/>
          </a:p>
        </p:txBody>
      </p:sp>
    </p:spTree>
    <p:extLst>
      <p:ext uri="{BB962C8B-B14F-4D97-AF65-F5344CB8AC3E}">
        <p14:creationId xmlns:p14="http://schemas.microsoft.com/office/powerpoint/2010/main" val="7742665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Screening Needs to be Justified</a:t>
            </a:r>
            <a:endParaRPr lang="en-US" dirty="0"/>
          </a:p>
        </p:txBody>
      </p:sp>
      <p:sp>
        <p:nvSpPr>
          <p:cNvPr id="3" name="Content Placeholder 2"/>
          <p:cNvSpPr>
            <a:spLocks noGrp="1"/>
          </p:cNvSpPr>
          <p:nvPr>
            <p:ph idx="1"/>
          </p:nvPr>
        </p:nvSpPr>
        <p:spPr/>
        <p:txBody>
          <a:bodyPr>
            <a:normAutofit/>
          </a:bodyPr>
          <a:lstStyle/>
          <a:p>
            <a:r>
              <a:rPr lang="en-US" sz="3200" dirty="0" smtClean="0"/>
              <a:t>Good screening test</a:t>
            </a:r>
          </a:p>
          <a:p>
            <a:r>
              <a:rPr lang="en-US" sz="3200" dirty="0" smtClean="0"/>
              <a:t>Intervention/treatment must be available and effective</a:t>
            </a:r>
          </a:p>
          <a:p>
            <a:r>
              <a:rPr lang="en-US" sz="3200" dirty="0" smtClean="0"/>
              <a:t>Should be a demonstrable overall health benefit – preferably proven in a randomized trial</a:t>
            </a:r>
          </a:p>
          <a:p>
            <a:endParaRPr lang="en-US" sz="3200" dirty="0"/>
          </a:p>
        </p:txBody>
      </p:sp>
    </p:spTree>
    <p:extLst>
      <p:ext uri="{BB962C8B-B14F-4D97-AF65-F5344CB8AC3E}">
        <p14:creationId xmlns:p14="http://schemas.microsoft.com/office/powerpoint/2010/main" val="137145095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Screening Test</a:t>
            </a:r>
            <a:endParaRPr lang="en-US" dirty="0"/>
          </a:p>
        </p:txBody>
      </p:sp>
      <p:sp>
        <p:nvSpPr>
          <p:cNvPr id="3" name="Content Placeholder 2"/>
          <p:cNvSpPr>
            <a:spLocks noGrp="1"/>
          </p:cNvSpPr>
          <p:nvPr>
            <p:ph idx="1"/>
          </p:nvPr>
        </p:nvSpPr>
        <p:spPr/>
        <p:txBody>
          <a:bodyPr>
            <a:normAutofit/>
          </a:bodyPr>
          <a:lstStyle/>
          <a:p>
            <a:r>
              <a:rPr lang="en-US" sz="3200" dirty="0" smtClean="0"/>
              <a:t>Capillary tests may need confirmation</a:t>
            </a:r>
          </a:p>
          <a:p>
            <a:r>
              <a:rPr lang="en-US" sz="3200" dirty="0" smtClean="0"/>
              <a:t>Venous blood reliability depends on lab.  Generally good, but more misclassification at low levels.  </a:t>
            </a:r>
          </a:p>
          <a:p>
            <a:r>
              <a:rPr lang="en-US" sz="3200" dirty="0" smtClean="0"/>
              <a:t>Very low levels may require ICP-MS  with increase in cost</a:t>
            </a:r>
            <a:endParaRPr lang="en-US" sz="3200" dirty="0"/>
          </a:p>
        </p:txBody>
      </p:sp>
    </p:spTree>
    <p:extLst>
      <p:ext uri="{BB962C8B-B14F-4D97-AF65-F5344CB8AC3E}">
        <p14:creationId xmlns:p14="http://schemas.microsoft.com/office/powerpoint/2010/main" val="234682816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Intervention</a:t>
            </a:r>
            <a:endParaRPr lang="en-US" dirty="0"/>
          </a:p>
        </p:txBody>
      </p:sp>
      <p:sp>
        <p:nvSpPr>
          <p:cNvPr id="3" name="Content Placeholder 2"/>
          <p:cNvSpPr>
            <a:spLocks noGrp="1"/>
          </p:cNvSpPr>
          <p:nvPr>
            <p:ph idx="1"/>
          </p:nvPr>
        </p:nvSpPr>
        <p:spPr/>
        <p:txBody>
          <a:bodyPr>
            <a:normAutofit/>
          </a:bodyPr>
          <a:lstStyle/>
          <a:p>
            <a:r>
              <a:rPr lang="en-US" sz="3200" dirty="0" smtClean="0"/>
              <a:t>Need to find the source – often ambiguous at levels &lt;10 µg/</a:t>
            </a:r>
            <a:r>
              <a:rPr lang="en-US" sz="3200" dirty="0" err="1" smtClean="0"/>
              <a:t>dL</a:t>
            </a:r>
            <a:endParaRPr lang="en-US" sz="3200" dirty="0" smtClean="0"/>
          </a:p>
          <a:p>
            <a:r>
              <a:rPr lang="en-US" sz="3200" dirty="0" smtClean="0"/>
              <a:t>No proven interventions for these low levels</a:t>
            </a:r>
          </a:p>
          <a:p>
            <a:pPr lvl="1"/>
            <a:r>
              <a:rPr lang="en-US" sz="2800" dirty="0" smtClean="0"/>
              <a:t>Too low for chelation</a:t>
            </a:r>
          </a:p>
          <a:p>
            <a:pPr lvl="1"/>
            <a:r>
              <a:rPr lang="en-US" sz="2800" dirty="0" smtClean="0"/>
              <a:t>Too low for abatement</a:t>
            </a:r>
          </a:p>
          <a:p>
            <a:pPr lvl="1"/>
            <a:r>
              <a:rPr lang="en-US" sz="2800" dirty="0" smtClean="0"/>
              <a:t>Education alone demonstrated to be ineffective</a:t>
            </a:r>
          </a:p>
          <a:p>
            <a:endParaRPr lang="en-US" sz="3200" dirty="0"/>
          </a:p>
        </p:txBody>
      </p:sp>
    </p:spTree>
    <p:extLst>
      <p:ext uri="{BB962C8B-B14F-4D97-AF65-F5344CB8AC3E}">
        <p14:creationId xmlns:p14="http://schemas.microsoft.com/office/powerpoint/2010/main" val="7276209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marL="685800" indent="-685800">
              <a:buFont typeface="Arial" panose="020B0604020202020204" pitchFamily="34" charset="0"/>
              <a:buChar char="•"/>
            </a:pPr>
            <a:r>
              <a:rPr lang="en-US" dirty="0" smtClean="0"/>
              <a:t>Overall Health Benefit</a:t>
            </a:r>
            <a:endParaRPr lang="en-US" dirty="0"/>
          </a:p>
        </p:txBody>
      </p:sp>
      <p:sp>
        <p:nvSpPr>
          <p:cNvPr id="3" name="Content Placeholder 2"/>
          <p:cNvSpPr>
            <a:spLocks noGrp="1"/>
          </p:cNvSpPr>
          <p:nvPr>
            <p:ph idx="1"/>
          </p:nvPr>
        </p:nvSpPr>
        <p:spPr/>
        <p:txBody>
          <a:bodyPr>
            <a:normAutofit/>
          </a:bodyPr>
          <a:lstStyle/>
          <a:p>
            <a:r>
              <a:rPr lang="en-US" sz="3200" dirty="0" smtClean="0"/>
              <a:t>Never demonstrated for childhood lead screening.</a:t>
            </a:r>
          </a:p>
          <a:p>
            <a:r>
              <a:rPr lang="en-US" sz="3200" dirty="0" smtClean="0"/>
              <a:t>No one would seriously propose that a benefit could be shown in a randomized trial.</a:t>
            </a:r>
          </a:p>
          <a:p>
            <a:pPr marL="0" indent="0">
              <a:buNone/>
            </a:pPr>
            <a:r>
              <a:rPr lang="en-US" sz="3200" dirty="0" smtClean="0"/>
              <a:t>SO:</a:t>
            </a:r>
          </a:p>
          <a:p>
            <a:r>
              <a:rPr lang="en-US" sz="3200" dirty="0" smtClean="0"/>
              <a:t>Net effect of lowering the action level  is to worry many more families with no likely benefit.  </a:t>
            </a:r>
            <a:endParaRPr lang="en-US" sz="3200" dirty="0"/>
          </a:p>
        </p:txBody>
      </p:sp>
    </p:spTree>
    <p:extLst>
      <p:ext uri="{BB962C8B-B14F-4D97-AF65-F5344CB8AC3E}">
        <p14:creationId xmlns:p14="http://schemas.microsoft.com/office/powerpoint/2010/main" val="416205930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3042</TotalTime>
  <Words>1381</Words>
  <Application>Microsoft Office PowerPoint</Application>
  <PresentationFormat>On-screen Show (4:3)</PresentationFormat>
  <Paragraphs>191</Paragraphs>
  <Slides>34</Slides>
  <Notes>5</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34</vt:i4>
      </vt:variant>
    </vt:vector>
  </HeadingPairs>
  <TitlesOfParts>
    <vt:vector size="39" baseType="lpstr">
      <vt:lpstr>Arial</vt:lpstr>
      <vt:lpstr>Calibri</vt:lpstr>
      <vt:lpstr>Times New Roman</vt:lpstr>
      <vt:lpstr>Wingdings</vt:lpstr>
      <vt:lpstr>Office Theme</vt:lpstr>
      <vt:lpstr>PowerPoint Presentation</vt:lpstr>
      <vt:lpstr>The Issue</vt:lpstr>
      <vt:lpstr>Two Arguments</vt:lpstr>
      <vt:lpstr>Let’s Not Go Backwards</vt:lpstr>
      <vt:lpstr>Screening Programs Create Hassle</vt:lpstr>
      <vt:lpstr>Screening Needs to be Justified</vt:lpstr>
      <vt:lpstr>Screening Test</vt:lpstr>
      <vt:lpstr>Intervention</vt:lpstr>
      <vt:lpstr>Overall Health Benefit</vt:lpstr>
      <vt:lpstr>U.S. Preventive Medicine Task Force Recommendations (2006)</vt:lpstr>
      <vt:lpstr>Why Should We Conclude That The New Studies at Blood Lead  Levels &lt; 10 Exaggerate Lead Effects?</vt:lpstr>
      <vt:lpstr>PowerPoint Presentation</vt:lpstr>
      <vt:lpstr>PowerPoint Presentation</vt:lpstr>
      <vt:lpstr>Change in Mean Blood Lead in U.S. 1-5 Year Old Children NHANES Data</vt:lpstr>
      <vt:lpstr>Predicted Improvement in IQ in 3 Year-olds in 1980’s Based on Data of  Canfield et al</vt:lpstr>
      <vt:lpstr>NHANES III Analysis Lanphear et al, 2000</vt:lpstr>
      <vt:lpstr>PowerPoint Presentation</vt:lpstr>
      <vt:lpstr>Adj. Decrease in WRAT per 1 ug/dL Blood Lead (Ages 6-16), Lanphear et al, NHANES III Data</vt:lpstr>
      <vt:lpstr>Predicted Improvement in Reading in 9 Year-olds in 1980’s Based on Cross Sectional Analysis of  NHANES III Data</vt:lpstr>
      <vt:lpstr>PowerPoint Presentation</vt:lpstr>
      <vt:lpstr>PowerPoint Presentation</vt:lpstr>
      <vt:lpstr>Association of Dentin Pb with Reading and High School Graduation</vt:lpstr>
      <vt:lpstr>U.S. High School Graduation Rates for Children Who Were Age 3 in 1978 and 1989 </vt:lpstr>
      <vt:lpstr>Regression Slopes at High Blood Lead Levels  in Post 1995 Data</vt:lpstr>
      <vt:lpstr>PowerPoint Presentation</vt:lpstr>
      <vt:lpstr>NHANES III Reading Scores</vt:lpstr>
      <vt:lpstr>PowerPoint Presentation</vt:lpstr>
      <vt:lpstr>Stronger Blood Pb – IQ Relationship at &lt;10ug/dL Suggests Reverse Causality</vt:lpstr>
      <vt:lpstr>Thought Experiment (1)</vt:lpstr>
      <vt:lpstr>Thought Experiment (2)</vt:lpstr>
      <vt:lpstr>Thought Experiment (3)</vt:lpstr>
      <vt:lpstr>IQ and Blood Lead in 7 Studies</vt:lpstr>
      <vt:lpstr>Summary</vt:lpstr>
      <vt:lpstr>Summary (con’t)</vt:lpstr>
    </vt:vector>
  </TitlesOfParts>
  <Company>EOHSI</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EOHSI</dc:creator>
  <cp:lastModifiedBy>Morri</cp:lastModifiedBy>
  <cp:revision>90</cp:revision>
  <cp:lastPrinted>2014-01-29T18:47:32Z</cp:lastPrinted>
  <dcterms:created xsi:type="dcterms:W3CDTF">2005-06-04T14:45:45Z</dcterms:created>
  <dcterms:modified xsi:type="dcterms:W3CDTF">2015-10-02T00:24:37Z</dcterms:modified>
</cp:coreProperties>
</file>