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2" r:id="rId3"/>
    <p:sldId id="257" r:id="rId4"/>
    <p:sldId id="278" r:id="rId5"/>
    <p:sldId id="288" r:id="rId6"/>
    <p:sldId id="305" r:id="rId7"/>
    <p:sldId id="327" r:id="rId8"/>
    <p:sldId id="328" r:id="rId9"/>
    <p:sldId id="325" r:id="rId10"/>
    <p:sldId id="326" r:id="rId11"/>
    <p:sldId id="329" r:id="rId12"/>
    <p:sldId id="330" r:id="rId13"/>
    <p:sldId id="309" r:id="rId14"/>
    <p:sldId id="279" r:id="rId15"/>
    <p:sldId id="322" r:id="rId16"/>
    <p:sldId id="346" r:id="rId17"/>
    <p:sldId id="347" r:id="rId18"/>
    <p:sldId id="313" r:id="rId19"/>
    <p:sldId id="283" r:id="rId20"/>
    <p:sldId id="284" r:id="rId21"/>
    <p:sldId id="335" r:id="rId22"/>
    <p:sldId id="317" r:id="rId23"/>
    <p:sldId id="336" r:id="rId24"/>
    <p:sldId id="318" r:id="rId25"/>
    <p:sldId id="333" r:id="rId26"/>
    <p:sldId id="319" r:id="rId27"/>
    <p:sldId id="321" r:id="rId28"/>
    <p:sldId id="341" r:id="rId29"/>
    <p:sldId id="342" r:id="rId30"/>
    <p:sldId id="316" r:id="rId31"/>
    <p:sldId id="282" r:id="rId32"/>
    <p:sldId id="286" r:id="rId33"/>
    <p:sldId id="345" r:id="rId34"/>
    <p:sldId id="259" r:id="rId35"/>
    <p:sldId id="334" r:id="rId36"/>
    <p:sldId id="299" r:id="rId37"/>
    <p:sldId id="260" r:id="rId38"/>
    <p:sldId id="263" r:id="rId39"/>
    <p:sldId id="264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7818D-B0C0-4E56-88E3-48EE3ED8A472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8B28-E7F9-4C83-9058-67C4BC75D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7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73702-1986-4E21-9FDB-632EC0238D83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BB8D7-79FA-42BB-A3C7-5B5E616F14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2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12CC1B-FF22-4AF6-A802-85B24484EA42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kumimoji="0" lang="en-US" alt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900" dirty="0">
                <a:latin typeface="Arial" charset="0"/>
                <a:cs typeface="Arial" charset="0"/>
              </a:rPr>
              <a:t>Chelation mobilizes lead at accelerated rate in selected cases </a:t>
            </a:r>
          </a:p>
          <a:p>
            <a:r>
              <a:rPr lang="en-US" altLang="en-US" sz="900" dirty="0">
                <a:latin typeface="Arial" charset="0"/>
                <a:cs typeface="Arial" charset="0"/>
              </a:rPr>
              <a:t>No evidence exists that chelation avoids or reverses neurotoxic effects</a:t>
            </a:r>
          </a:p>
          <a:p>
            <a:r>
              <a:rPr lang="en-US" altLang="en-US" sz="900" dirty="0">
                <a:latin typeface="Arial" charset="0"/>
                <a:cs typeface="Arial" charset="0"/>
              </a:rPr>
              <a:t>Safety concerns exist about chelation actually translocating lead into CNS </a:t>
            </a:r>
          </a:p>
          <a:p>
            <a:r>
              <a:rPr lang="en-US" altLang="en-US" sz="900" dirty="0">
                <a:latin typeface="Arial" charset="0"/>
                <a:cs typeface="Arial" charset="0"/>
              </a:rPr>
              <a:t>Studies have shown chelation to be lifesaving for children presenting with lead encephalopathy</a:t>
            </a:r>
          </a:p>
          <a:p>
            <a:r>
              <a:rPr lang="en-US" altLang="en-US" sz="900" dirty="0">
                <a:latin typeface="Arial" charset="0"/>
                <a:cs typeface="Arial" charset="0"/>
              </a:rPr>
              <a:t>Currently chelation is only recommended for BLL&gt;45</a:t>
            </a:r>
          </a:p>
          <a:p>
            <a:r>
              <a:rPr lang="en-US" altLang="en-US" sz="900" dirty="0">
                <a:latin typeface="Arial" charset="0"/>
                <a:cs typeface="Arial" charset="0"/>
              </a:rPr>
              <a:t>4 chelating agents currently available: </a:t>
            </a:r>
          </a:p>
          <a:p>
            <a:pPr lvl="1"/>
            <a:r>
              <a:rPr lang="en-US" altLang="en-US" sz="900" dirty="0">
                <a:latin typeface="Arial" charset="0"/>
                <a:cs typeface="Arial" charset="0"/>
              </a:rPr>
              <a:t>Dimercaprol or British AntiLewisite (BAL) IM</a:t>
            </a:r>
          </a:p>
          <a:p>
            <a:pPr lvl="1"/>
            <a:r>
              <a:rPr lang="en-US" altLang="en-US" sz="900" dirty="0">
                <a:latin typeface="Arial" charset="0"/>
                <a:cs typeface="Arial" charset="0"/>
              </a:rPr>
              <a:t>Calcium Disodium EDTA or Ethylenediaminetetraacetic acid IM/IV</a:t>
            </a:r>
          </a:p>
          <a:p>
            <a:pPr lvl="1"/>
            <a:r>
              <a:rPr lang="en-US" altLang="en-US" sz="900" dirty="0">
                <a:latin typeface="Arial" charset="0"/>
                <a:cs typeface="Arial" charset="0"/>
              </a:rPr>
              <a:t>Succimer or 2,3-meso-dimercaptosuccinic acid( DMSA) oral </a:t>
            </a:r>
          </a:p>
          <a:p>
            <a:pPr lvl="1"/>
            <a:r>
              <a:rPr lang="en-US" altLang="en-US" sz="900" dirty="0">
                <a:latin typeface="Arial" charset="0"/>
                <a:cs typeface="Arial" charset="0"/>
              </a:rPr>
              <a:t>D-Penicillamine oral</a:t>
            </a:r>
          </a:p>
          <a:p>
            <a:pPr lvl="1"/>
            <a:r>
              <a:rPr lang="en-US" altLang="en-US" sz="900" b="1" u="sng" dirty="0">
                <a:latin typeface="Arial" charset="0"/>
                <a:cs typeface="Arial" charset="0"/>
              </a:rPr>
              <a:t>Dimercaprol or British AntiLewisite (BAL)-</a:t>
            </a:r>
            <a:r>
              <a:rPr lang="en-US" altLang="en-US" sz="900" dirty="0">
                <a:latin typeface="Arial" charset="0"/>
                <a:cs typeface="Arial" charset="0"/>
              </a:rPr>
              <a:t>IM</a:t>
            </a:r>
          </a:p>
          <a:p>
            <a:pPr lvl="1"/>
            <a:r>
              <a:rPr lang="en-US" altLang="en-US" sz="900" dirty="0">
                <a:latin typeface="Arial" charset="0"/>
                <a:cs typeface="Arial" charset="0"/>
              </a:rPr>
              <a:t>Cannot be given with Fe, to people with G6PD or peanut allergy</a:t>
            </a:r>
          </a:p>
          <a:p>
            <a:pPr lvl="1"/>
            <a:r>
              <a:rPr lang="en-US" altLang="en-US" sz="900" dirty="0">
                <a:latin typeface="Arial" charset="0"/>
                <a:cs typeface="Arial" charset="0"/>
              </a:rPr>
              <a:t>50% get side effects including hypersensitivity reactions, fever, vomiting, elevated LFTS</a:t>
            </a:r>
          </a:p>
          <a:p>
            <a:pPr lvl="1"/>
            <a:r>
              <a:rPr lang="en-US" altLang="en-US" sz="900" dirty="0">
                <a:latin typeface="Arial" charset="0"/>
                <a:cs typeface="Arial" charset="0"/>
              </a:rPr>
              <a:t>Pretreatment with diphenhydramine recommended</a:t>
            </a:r>
          </a:p>
          <a:p>
            <a:pPr lvl="1"/>
            <a:r>
              <a:rPr lang="en-US" altLang="en-US" sz="900" dirty="0">
                <a:latin typeface="Arial" charset="0"/>
                <a:cs typeface="Arial" charset="0"/>
              </a:rPr>
              <a:t>Use recommended only for BLL&gt;70</a:t>
            </a:r>
          </a:p>
          <a:p>
            <a:pPr lvl="1"/>
            <a:r>
              <a:rPr lang="en-US" altLang="en-US" sz="900" b="1" u="sng" dirty="0">
                <a:latin typeface="Arial" charset="0"/>
                <a:cs typeface="Arial" charset="0"/>
              </a:rPr>
              <a:t>Calcium Disodium EDTA or Ethylenediaminetetraacetic acid</a:t>
            </a:r>
            <a:r>
              <a:rPr lang="en-US" altLang="en-US" sz="900" b="1" dirty="0">
                <a:latin typeface="Arial" charset="0"/>
                <a:cs typeface="Arial" charset="0"/>
              </a:rPr>
              <a:t>-IM/IV</a:t>
            </a:r>
          </a:p>
          <a:p>
            <a:pPr lvl="1"/>
            <a:r>
              <a:rPr lang="en-US" altLang="en-US" sz="900" dirty="0">
                <a:latin typeface="Arial" charset="0"/>
                <a:cs typeface="Arial" charset="0"/>
              </a:rPr>
              <a:t>Primary side effects: nephropathy &amp; translocation of lead into CNS</a:t>
            </a:r>
          </a:p>
          <a:p>
            <a:pPr lvl="1"/>
            <a:r>
              <a:rPr lang="en-US" altLang="en-US" sz="900" b="1" u="sng" dirty="0">
                <a:latin typeface="Arial" charset="0"/>
                <a:cs typeface="Arial" charset="0"/>
              </a:rPr>
              <a:t>Succimer or 2,3-meso-dimercaptosuccinic acid( DMSA)-</a:t>
            </a:r>
            <a:r>
              <a:rPr lang="en-US" altLang="en-US" sz="900" b="1" dirty="0">
                <a:latin typeface="Arial" charset="0"/>
                <a:cs typeface="Arial" charset="0"/>
              </a:rPr>
              <a:t>oral</a:t>
            </a:r>
          </a:p>
          <a:p>
            <a:pPr lvl="1"/>
            <a:r>
              <a:rPr lang="en-US" altLang="en-US" sz="900" dirty="0">
                <a:latin typeface="Arial" charset="0"/>
                <a:cs typeface="Arial" charset="0"/>
              </a:rPr>
              <a:t>Side effects include: anemia, neutropenia, hypersensitivity reactions &amp; increased lead absorption so must give in lead-safe environment</a:t>
            </a:r>
          </a:p>
          <a:p>
            <a:pPr lvl="1"/>
            <a:r>
              <a:rPr lang="en-US" altLang="en-US" sz="900" b="1" u="sng" dirty="0">
                <a:latin typeface="Arial" charset="0"/>
                <a:cs typeface="Arial" charset="0"/>
              </a:rPr>
              <a:t>D-Penicillamine</a:t>
            </a:r>
            <a:r>
              <a:rPr lang="en-US" altLang="en-US" sz="900" b="1" dirty="0">
                <a:latin typeface="Arial" charset="0"/>
                <a:cs typeface="Arial" charset="0"/>
              </a:rPr>
              <a:t>-oral</a:t>
            </a:r>
          </a:p>
          <a:p>
            <a:pPr lvl="1"/>
            <a:r>
              <a:rPr lang="en-US" altLang="en-US" sz="900" dirty="0">
                <a:latin typeface="Arial" charset="0"/>
                <a:cs typeface="Arial" charset="0"/>
              </a:rPr>
              <a:t>Side effects include: eosinophilia, angioedema, hypersensitivity reactions and lead redistribution</a:t>
            </a:r>
          </a:p>
          <a:p>
            <a:pPr lvl="1"/>
            <a:endParaRPr lang="en-US" altLang="en-US" sz="900" dirty="0">
              <a:latin typeface="Arial" charset="0"/>
              <a:cs typeface="Arial" charset="0"/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686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9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4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9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5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0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6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6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9BD41-C2CE-4FD4-8123-AD304157C861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BA6A-A48E-4E72-86E8-3DD9A14BC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5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1.nyc.gov/assets/doh/downloads/pdf/lead/lead-chelation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NewsEvents/Newsroom/PressAnnouncements/ucm229320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037619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700" b="1" i="1" dirty="0" smtClean="0">
                <a:solidFill>
                  <a:schemeClr val="tx2">
                    <a:lumMod val="75000"/>
                  </a:schemeClr>
                </a:solidFill>
              </a:rPr>
              <a:t>Alternative Treatments </a:t>
            </a:r>
            <a:r>
              <a:rPr lang="en-US" sz="6700" b="1" i="1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6700" b="1" i="1" dirty="0" smtClean="0">
                <a:solidFill>
                  <a:schemeClr val="tx2">
                    <a:lumMod val="75000"/>
                  </a:schemeClr>
                </a:solidFill>
              </a:rPr>
              <a:t>or Lead Poisoning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 </a:t>
            </a:r>
          </a:p>
          <a:p>
            <a:pPr>
              <a:lnSpc>
                <a:spcPct val="80000"/>
              </a:lnSpc>
            </a:pPr>
            <a:r>
              <a:rPr lang="en-US" altLang="en-US" b="1" dirty="0" smtClean="0">
                <a:solidFill>
                  <a:schemeClr val="tx2"/>
                </a:solidFill>
                <a:cs typeface="Times New Roman" pitchFamily="18" charset="0"/>
              </a:rPr>
              <a:t>Jacqueline Ehrlich, MD, MPH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Healthy Homes Program &amp; Lead Poisoning Prevention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New York City Department of Health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and Mental Hygiene</a:t>
            </a:r>
          </a:p>
        </p:txBody>
      </p:sp>
      <p:pic>
        <p:nvPicPr>
          <p:cNvPr id="5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921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05727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Iron for Children</a:t>
            </a:r>
            <a:r>
              <a:rPr lang="en-US" b="1" baseline="30000" dirty="0" smtClean="0">
                <a:solidFill>
                  <a:schemeClr val="tx2"/>
                </a:solidFill>
              </a:rPr>
              <a:t>1</a:t>
            </a:r>
            <a:endParaRPr lang="en-US" b="1" baseline="30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096963"/>
            <a:ext cx="9020175" cy="5562600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/>
              <a:t>Although </a:t>
            </a:r>
            <a:r>
              <a:rPr lang="en-US" sz="8800" dirty="0" smtClean="0"/>
              <a:t>may </a:t>
            </a:r>
            <a:r>
              <a:rPr lang="en-US" sz="8800" dirty="0"/>
              <a:t>help prevent lead absorption in animals, studies </a:t>
            </a:r>
            <a:r>
              <a:rPr lang="en-US" sz="8800" dirty="0" smtClean="0"/>
              <a:t>of </a:t>
            </a:r>
            <a:r>
              <a:rPr lang="en-US" sz="8800" dirty="0"/>
              <a:t>association between </a:t>
            </a:r>
            <a:r>
              <a:rPr lang="en-US" sz="8800" dirty="0" smtClean="0"/>
              <a:t>Fe </a:t>
            </a:r>
            <a:r>
              <a:rPr lang="en-US" sz="8800" dirty="0"/>
              <a:t>deficiency &amp;</a:t>
            </a:r>
            <a:r>
              <a:rPr lang="en-US" sz="8800" dirty="0" smtClean="0"/>
              <a:t> </a:t>
            </a:r>
            <a:r>
              <a:rPr lang="en-US" sz="8800" dirty="0"/>
              <a:t>BLLs in children </a:t>
            </a:r>
            <a:r>
              <a:rPr lang="en-US" sz="8800" dirty="0" smtClean="0"/>
              <a:t>produced </a:t>
            </a:r>
            <a:r>
              <a:rPr lang="en-US" sz="8800" dirty="0"/>
              <a:t>inconsistent results. </a:t>
            </a:r>
            <a:endParaRPr lang="en-US" sz="8800" dirty="0" smtClean="0"/>
          </a:p>
          <a:p>
            <a:r>
              <a:rPr lang="en-US" sz="8800" dirty="0" smtClean="0"/>
              <a:t>Fe </a:t>
            </a:r>
            <a:r>
              <a:rPr lang="en-US" sz="8800" dirty="0"/>
              <a:t>deficiency </a:t>
            </a:r>
            <a:r>
              <a:rPr lang="en-US" sz="8800" dirty="0" smtClean="0"/>
              <a:t>associated </a:t>
            </a:r>
            <a:r>
              <a:rPr lang="en-US" sz="8800" dirty="0"/>
              <a:t>with </a:t>
            </a:r>
            <a:r>
              <a:rPr lang="en-US" sz="8800" dirty="0" smtClean="0"/>
              <a:t>increased BLL age 12m.</a:t>
            </a:r>
            <a:r>
              <a:rPr lang="en-US" sz="8800" baseline="30000" dirty="0" smtClean="0"/>
              <a:t>2</a:t>
            </a:r>
            <a:r>
              <a:rPr lang="en-US" sz="7200" dirty="0" smtClean="0"/>
              <a:t> </a:t>
            </a:r>
          </a:p>
          <a:p>
            <a:r>
              <a:rPr lang="en-US" sz="8800" dirty="0" smtClean="0"/>
              <a:t>Fe </a:t>
            </a:r>
            <a:r>
              <a:rPr lang="en-US" sz="8800" dirty="0"/>
              <a:t>supplements </a:t>
            </a:r>
            <a:r>
              <a:rPr lang="en-US" sz="8800" dirty="0" smtClean="0"/>
              <a:t>in </a:t>
            </a:r>
            <a:r>
              <a:rPr lang="en-US" sz="8800" dirty="0"/>
              <a:t>children with EBLLs &amp;</a:t>
            </a:r>
            <a:r>
              <a:rPr lang="en-US" sz="8800" dirty="0" smtClean="0"/>
              <a:t> Fe deficiency </a:t>
            </a:r>
            <a:r>
              <a:rPr lang="en-US" sz="8800" dirty="0"/>
              <a:t>shown to improve </a:t>
            </a:r>
            <a:r>
              <a:rPr lang="en-US" sz="8800" dirty="0" smtClean="0"/>
              <a:t>developmental </a:t>
            </a:r>
            <a:r>
              <a:rPr lang="en-US" sz="8800" dirty="0"/>
              <a:t>scores, </a:t>
            </a:r>
            <a:r>
              <a:rPr lang="en-US" sz="8800" dirty="0" smtClean="0"/>
              <a:t>suggesting </a:t>
            </a:r>
            <a:r>
              <a:rPr lang="en-US" sz="8800" dirty="0"/>
              <a:t>effects </a:t>
            </a:r>
            <a:r>
              <a:rPr lang="en-US" sz="8800" dirty="0" smtClean="0"/>
              <a:t>on </a:t>
            </a:r>
            <a:r>
              <a:rPr lang="en-US" sz="8800" dirty="0"/>
              <a:t>cognition </a:t>
            </a:r>
            <a:r>
              <a:rPr lang="en-US" sz="8800" dirty="0" smtClean="0"/>
              <a:t>partially reversible</a:t>
            </a:r>
          </a:p>
          <a:p>
            <a:r>
              <a:rPr lang="en-US" sz="8800" dirty="0"/>
              <a:t>F</a:t>
            </a:r>
            <a:r>
              <a:rPr lang="en-US" sz="8800" dirty="0" smtClean="0"/>
              <a:t>inding consistent </a:t>
            </a:r>
            <a:r>
              <a:rPr lang="en-US" sz="8800" dirty="0"/>
              <a:t>with </a:t>
            </a:r>
            <a:r>
              <a:rPr lang="en-US" sz="8800" dirty="0" smtClean="0"/>
              <a:t>data </a:t>
            </a:r>
            <a:r>
              <a:rPr lang="en-US" sz="8800" dirty="0"/>
              <a:t>indicating </a:t>
            </a:r>
            <a:r>
              <a:rPr lang="en-US" sz="8800" dirty="0" smtClean="0"/>
              <a:t>neurodevelopmental </a:t>
            </a:r>
            <a:r>
              <a:rPr lang="en-US" sz="8800" dirty="0"/>
              <a:t>impairment </a:t>
            </a:r>
            <a:r>
              <a:rPr lang="en-US" sz="8800" dirty="0" smtClean="0"/>
              <a:t>in children </a:t>
            </a:r>
            <a:r>
              <a:rPr lang="en-US" sz="8800" dirty="0"/>
              <a:t>with </a:t>
            </a:r>
            <a:r>
              <a:rPr lang="en-US" sz="8800" dirty="0" smtClean="0"/>
              <a:t>Fe-deficiency </a:t>
            </a:r>
            <a:r>
              <a:rPr lang="en-US" sz="8800" dirty="0"/>
              <a:t>anemia </a:t>
            </a:r>
            <a:r>
              <a:rPr lang="en-US" sz="8800" dirty="0" smtClean="0"/>
              <a:t>partially </a:t>
            </a:r>
            <a:r>
              <a:rPr lang="en-US" sz="8800" dirty="0"/>
              <a:t>resolved </a:t>
            </a:r>
            <a:r>
              <a:rPr lang="en-US" sz="8800" dirty="0" smtClean="0"/>
              <a:t>with Fe supplements. </a:t>
            </a:r>
          </a:p>
          <a:p>
            <a:r>
              <a:rPr lang="en-US" sz="8800" dirty="0" smtClean="0"/>
              <a:t>Since effects </a:t>
            </a:r>
            <a:r>
              <a:rPr lang="en-US" sz="8800" dirty="0"/>
              <a:t>of </a:t>
            </a:r>
            <a:r>
              <a:rPr lang="en-US" sz="8800" dirty="0" smtClean="0"/>
              <a:t>Fe </a:t>
            </a:r>
            <a:r>
              <a:rPr lang="en-US" sz="8800" dirty="0"/>
              <a:t>deficiency on </a:t>
            </a:r>
            <a:r>
              <a:rPr lang="en-US" sz="8800" dirty="0" smtClean="0"/>
              <a:t>development appear </a:t>
            </a:r>
            <a:r>
              <a:rPr lang="en-US" sz="8800" dirty="0"/>
              <a:t>independent of </a:t>
            </a:r>
            <a:r>
              <a:rPr lang="en-US" sz="8800" dirty="0" smtClean="0"/>
              <a:t>effects </a:t>
            </a:r>
            <a:r>
              <a:rPr lang="en-US" sz="8800" dirty="0"/>
              <a:t>of lead, </a:t>
            </a:r>
            <a:r>
              <a:rPr lang="en-US" sz="8800" dirty="0" smtClean="0"/>
              <a:t>no reason to treat </a:t>
            </a:r>
            <a:r>
              <a:rPr lang="en-US" sz="8800" dirty="0"/>
              <a:t>children with lead exposure differently </a:t>
            </a:r>
            <a:endParaRPr lang="en-US" sz="8800" dirty="0" smtClean="0"/>
          </a:p>
          <a:p>
            <a:r>
              <a:rPr lang="en-US" sz="8800" b="1" dirty="0">
                <a:solidFill>
                  <a:schemeClr val="tx2"/>
                </a:solidFill>
              </a:rPr>
              <a:t>G</a:t>
            </a:r>
            <a:r>
              <a:rPr lang="en-US" sz="8800" b="1" dirty="0" smtClean="0">
                <a:solidFill>
                  <a:schemeClr val="tx2"/>
                </a:solidFill>
              </a:rPr>
              <a:t>iving </a:t>
            </a:r>
            <a:r>
              <a:rPr lang="en-US" sz="8800" b="1" dirty="0">
                <a:solidFill>
                  <a:schemeClr val="tx2"/>
                </a:solidFill>
              </a:rPr>
              <a:t>children iron supplements </a:t>
            </a:r>
            <a:r>
              <a:rPr lang="en-US" sz="8800" b="1" dirty="0" smtClean="0">
                <a:solidFill>
                  <a:schemeClr val="tx2"/>
                </a:solidFill>
              </a:rPr>
              <a:t>not recommended except </a:t>
            </a:r>
            <a:r>
              <a:rPr lang="en-US" sz="8800" b="1" dirty="0">
                <a:solidFill>
                  <a:schemeClr val="tx2"/>
                </a:solidFill>
              </a:rPr>
              <a:t>when iron deficiency or anemia </a:t>
            </a:r>
            <a:r>
              <a:rPr lang="en-US" sz="8800" b="1" dirty="0" smtClean="0">
                <a:solidFill>
                  <a:schemeClr val="tx2"/>
                </a:solidFill>
              </a:rPr>
              <a:t>documented </a:t>
            </a:r>
          </a:p>
          <a:p>
            <a:r>
              <a:rPr lang="en-US" sz="8800" b="1" dirty="0">
                <a:solidFill>
                  <a:schemeClr val="tx2"/>
                </a:solidFill>
              </a:rPr>
              <a:t>Iron supplementation should not occur during oral chelation </a:t>
            </a:r>
            <a:r>
              <a:rPr lang="en-US" sz="8800" b="1" dirty="0" smtClean="0">
                <a:solidFill>
                  <a:schemeClr val="tx2"/>
                </a:solidFill>
              </a:rPr>
              <a:t>therapy.</a:t>
            </a:r>
            <a:r>
              <a:rPr lang="en-US" sz="8800" b="1" baseline="30000" dirty="0" smtClean="0">
                <a:solidFill>
                  <a:schemeClr val="tx2"/>
                </a:solidFill>
              </a:rPr>
              <a:t>3</a:t>
            </a:r>
            <a:endParaRPr lang="en-US" sz="8800" baseline="30000" dirty="0">
              <a:solidFill>
                <a:schemeClr val="tx2"/>
              </a:solidFill>
            </a:endParaRPr>
          </a:p>
          <a:p>
            <a:endParaRPr lang="en-US" sz="2900" dirty="0" smtClean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413068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Managing </a:t>
            </a:r>
            <a:r>
              <a:rPr lang="en-US" sz="1200" dirty="0"/>
              <a:t>Elevated Blood Lead Levels Among Young Children: Recommendations from the Advisory Committee on Childhood Lead Poisoning Prevention, </a:t>
            </a:r>
            <a:r>
              <a:rPr lang="en-US" sz="1200" i="1" dirty="0"/>
              <a:t>Centers for Disease Control &amp; Prevention</a:t>
            </a:r>
            <a:r>
              <a:rPr lang="en-US" sz="1200" dirty="0"/>
              <a:t>, Atlanta 2002.</a:t>
            </a:r>
          </a:p>
          <a:p>
            <a:r>
              <a:rPr lang="en-US" sz="1200" dirty="0" smtClean="0"/>
              <a:t>2. LM</a:t>
            </a:r>
            <a:r>
              <a:rPr lang="en-US" sz="1200" dirty="0"/>
              <a:t>. </a:t>
            </a:r>
            <a:r>
              <a:rPr lang="en-US" sz="1200" dirty="0" smtClean="0"/>
              <a:t>Schell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,  M Denham, AD Stark, Julia Ravenscroft, Patrick Parsons, Elaine Schulte. Relationship </a:t>
            </a:r>
            <a:r>
              <a:rPr lang="en-US" sz="1200" dirty="0"/>
              <a:t>between blood lead concentration and dietary intakes of infants from 3 to 12 months of </a:t>
            </a:r>
            <a:r>
              <a:rPr lang="en-US" sz="1200" dirty="0" smtClean="0"/>
              <a:t>age.</a:t>
            </a:r>
            <a:r>
              <a:rPr lang="en-US" sz="1200" b="1" dirty="0" smtClean="0"/>
              <a:t>  </a:t>
            </a:r>
            <a:r>
              <a:rPr lang="en-US" sz="1200" i="1" dirty="0" smtClean="0"/>
              <a:t>Environmental Research. </a:t>
            </a:r>
            <a:r>
              <a:rPr lang="en-US" sz="1200" dirty="0" smtClean="0"/>
              <a:t>Vol </a:t>
            </a:r>
            <a:r>
              <a:rPr lang="en-US" sz="1200" dirty="0"/>
              <a:t>96, </a:t>
            </a:r>
            <a:r>
              <a:rPr lang="en-US" sz="1200" dirty="0" smtClean="0"/>
              <a:t>Issue 3</a:t>
            </a:r>
            <a:r>
              <a:rPr lang="en-US" sz="1200" dirty="0"/>
              <a:t>, </a:t>
            </a:r>
            <a:r>
              <a:rPr lang="en-US" sz="1200" dirty="0" smtClean="0"/>
              <a:t>November 2004</a:t>
            </a:r>
            <a:r>
              <a:rPr lang="en-US" sz="1200" dirty="0"/>
              <a:t>, </a:t>
            </a:r>
            <a:r>
              <a:rPr lang="en-US" sz="1200" dirty="0" smtClean="0"/>
              <a:t>p 264–273. </a:t>
            </a:r>
            <a:endParaRPr lang="en-US" sz="1200" dirty="0"/>
          </a:p>
          <a:p>
            <a:r>
              <a:rPr lang="en-US" sz="1200" dirty="0" smtClean="0"/>
              <a:t>3. Smith DR, </a:t>
            </a:r>
            <a:r>
              <a:rPr lang="en-US" sz="1200" dirty="0"/>
              <a:t>Markowitz ME, Crick J, Rosen JF, </a:t>
            </a:r>
            <a:r>
              <a:rPr lang="en-US" sz="1200" dirty="0" err="1"/>
              <a:t>Flegal</a:t>
            </a:r>
            <a:r>
              <a:rPr lang="en-US" sz="1200" dirty="0"/>
              <a:t> </a:t>
            </a:r>
            <a:r>
              <a:rPr lang="en-US" sz="1200" dirty="0" smtClean="0"/>
              <a:t>AR. The </a:t>
            </a:r>
            <a:r>
              <a:rPr lang="en-US" sz="1200" dirty="0"/>
              <a:t>effects of </a:t>
            </a:r>
            <a:r>
              <a:rPr lang="en-US" sz="1200" dirty="0" err="1"/>
              <a:t>succimer</a:t>
            </a:r>
            <a:r>
              <a:rPr lang="en-US" sz="1200" dirty="0"/>
              <a:t> on the absorption of lead in adults determined by using the stable isotope 204Pb</a:t>
            </a:r>
            <a:r>
              <a:rPr lang="en-US" sz="1200" dirty="0" smtClean="0"/>
              <a:t>.</a:t>
            </a:r>
            <a:r>
              <a:rPr lang="en-US" sz="1200" dirty="0"/>
              <a:t> </a:t>
            </a:r>
            <a:r>
              <a:rPr lang="en-US" sz="1200" i="1" dirty="0"/>
              <a:t>Environ Res. </a:t>
            </a:r>
            <a:r>
              <a:rPr lang="en-US" sz="1200" dirty="0"/>
              <a:t>1994 Oct;67(1):39-53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75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05800" cy="655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Vitamin C for Pregnant Women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96963"/>
            <a:ext cx="8945562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Suggested to act as natural chelating agent enhancing urinary elimination. </a:t>
            </a:r>
          </a:p>
          <a:p>
            <a:r>
              <a:rPr lang="en-US" dirty="0" smtClean="0"/>
              <a:t>Decreased </a:t>
            </a:r>
            <a:r>
              <a:rPr lang="en-US" dirty="0"/>
              <a:t>lead retention </a:t>
            </a:r>
            <a:r>
              <a:rPr lang="en-US" dirty="0" smtClean="0"/>
              <a:t>shown </a:t>
            </a:r>
            <a:r>
              <a:rPr lang="en-US" dirty="0"/>
              <a:t>in rats fed vitamin C &amp; exposed to lead. </a:t>
            </a:r>
          </a:p>
          <a:p>
            <a:r>
              <a:rPr lang="en-US" dirty="0" smtClean="0"/>
              <a:t>Human subject studies also </a:t>
            </a:r>
            <a:r>
              <a:rPr lang="en-US" dirty="0"/>
              <a:t>found </a:t>
            </a:r>
            <a:r>
              <a:rPr lang="en-US" dirty="0" smtClean="0"/>
              <a:t>Vit. </a:t>
            </a:r>
            <a:r>
              <a:rPr lang="en-US" dirty="0"/>
              <a:t>C </a:t>
            </a:r>
            <a:r>
              <a:rPr lang="en-US" dirty="0" smtClean="0"/>
              <a:t>supplementation reduced BLLs</a:t>
            </a:r>
            <a:r>
              <a:rPr lang="en-US" dirty="0"/>
              <a:t>. </a:t>
            </a:r>
          </a:p>
          <a:p>
            <a:r>
              <a:rPr lang="en-US" dirty="0" smtClean="0"/>
              <a:t>Cases of lead-poisoned workers’ response </a:t>
            </a:r>
            <a:r>
              <a:rPr lang="en-US" dirty="0"/>
              <a:t>to </a:t>
            </a:r>
            <a:r>
              <a:rPr lang="en-US" dirty="0" err="1" smtClean="0"/>
              <a:t>Vit</a:t>
            </a:r>
            <a:r>
              <a:rPr lang="en-US" dirty="0" smtClean="0"/>
              <a:t>. C </a:t>
            </a:r>
            <a:r>
              <a:rPr lang="en-US" dirty="0"/>
              <a:t>in </a:t>
            </a:r>
            <a:r>
              <a:rPr lang="en-US" dirty="0" smtClean="0"/>
              <a:t>literature since 1939</a:t>
            </a:r>
            <a:r>
              <a:rPr lang="en-US" dirty="0"/>
              <a:t>. </a:t>
            </a:r>
          </a:p>
          <a:p>
            <a:r>
              <a:rPr lang="en-US" dirty="0" smtClean="0"/>
              <a:t>Two </a:t>
            </a:r>
            <a:r>
              <a:rPr lang="en-US" dirty="0"/>
              <a:t>large </a:t>
            </a:r>
            <a:r>
              <a:rPr lang="en-US" dirty="0" smtClean="0"/>
              <a:t>cross-section­al </a:t>
            </a:r>
            <a:r>
              <a:rPr lang="en-US" dirty="0"/>
              <a:t>studies in </a:t>
            </a:r>
            <a:r>
              <a:rPr lang="en-US" dirty="0" smtClean="0"/>
              <a:t>adults </a:t>
            </a:r>
            <a:r>
              <a:rPr lang="en-US" dirty="0"/>
              <a:t>found associations between </a:t>
            </a:r>
            <a:r>
              <a:rPr lang="en-US" dirty="0" smtClean="0"/>
              <a:t>BLLs &amp; </a:t>
            </a:r>
            <a:r>
              <a:rPr lang="en-US" dirty="0"/>
              <a:t>dietary intake or serum levels of vitamin </a:t>
            </a:r>
            <a:r>
              <a:rPr lang="en-US" dirty="0" smtClean="0"/>
              <a:t>C. </a:t>
            </a:r>
          </a:p>
          <a:p>
            <a:r>
              <a:rPr lang="en-US" dirty="0" smtClean="0"/>
              <a:t>In </a:t>
            </a:r>
            <a:r>
              <a:rPr lang="en-US" dirty="0"/>
              <a:t>NHANES </a:t>
            </a:r>
            <a:r>
              <a:rPr lang="en-US" dirty="0" smtClean="0"/>
              <a:t>III, for &gt;15,000 adults, adults </a:t>
            </a:r>
            <a:r>
              <a:rPr lang="en-US" dirty="0"/>
              <a:t>in </a:t>
            </a:r>
            <a:r>
              <a:rPr lang="en-US" dirty="0" smtClean="0"/>
              <a:t>highest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serum </a:t>
            </a:r>
            <a:r>
              <a:rPr lang="en-US" dirty="0" err="1" smtClean="0"/>
              <a:t>vit</a:t>
            </a:r>
            <a:r>
              <a:rPr lang="en-US" dirty="0" smtClean="0"/>
              <a:t> C </a:t>
            </a:r>
            <a:r>
              <a:rPr lang="en-US" dirty="0"/>
              <a:t>tertiles had </a:t>
            </a:r>
            <a:r>
              <a:rPr lang="en-US" dirty="0" smtClean="0"/>
              <a:t>65</a:t>
            </a:r>
            <a:r>
              <a:rPr lang="en-US" dirty="0"/>
              <a:t>% -</a:t>
            </a:r>
            <a:r>
              <a:rPr lang="en-US" dirty="0" smtClean="0"/>
              <a:t>68</a:t>
            </a:r>
            <a:r>
              <a:rPr lang="en-US" dirty="0"/>
              <a:t>% lower prevalence of </a:t>
            </a:r>
            <a:r>
              <a:rPr lang="en-US" dirty="0" smtClean="0"/>
              <a:t>EBLLs </a:t>
            </a:r>
            <a:r>
              <a:rPr lang="en-US" dirty="0"/>
              <a:t>compared </a:t>
            </a:r>
            <a:r>
              <a:rPr lang="en-US" dirty="0" smtClean="0"/>
              <a:t>to </a:t>
            </a:r>
            <a:r>
              <a:rPr lang="en-US" dirty="0"/>
              <a:t>lowest </a:t>
            </a:r>
            <a:r>
              <a:rPr lang="en-US" dirty="0" smtClean="0"/>
              <a:t>tertile. </a:t>
            </a:r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&gt;</a:t>
            </a:r>
            <a:r>
              <a:rPr lang="en-US" dirty="0" smtClean="0"/>
              <a:t>4,000 </a:t>
            </a:r>
            <a:r>
              <a:rPr lang="en-US" dirty="0"/>
              <a:t>NHANES III women (20-49 years</a:t>
            </a:r>
            <a:r>
              <a:rPr lang="en-US" dirty="0" smtClean="0"/>
              <a:t>), </a:t>
            </a:r>
            <a:r>
              <a:rPr lang="en-US" dirty="0"/>
              <a:t>w</a:t>
            </a:r>
            <a:r>
              <a:rPr lang="en-US" dirty="0" smtClean="0"/>
              <a:t>omen </a:t>
            </a:r>
            <a:r>
              <a:rPr lang="en-US" dirty="0"/>
              <a:t>with high serum </a:t>
            </a:r>
            <a:r>
              <a:rPr lang="en-US" dirty="0" err="1" smtClean="0"/>
              <a:t>vit</a:t>
            </a:r>
            <a:r>
              <a:rPr lang="en-US" dirty="0" smtClean="0"/>
              <a:t> </a:t>
            </a:r>
            <a:r>
              <a:rPr lang="en-US" dirty="0"/>
              <a:t>C levels </a:t>
            </a:r>
            <a:r>
              <a:rPr lang="en-US" dirty="0" smtClean="0"/>
              <a:t>had </a:t>
            </a:r>
            <a:r>
              <a:rPr lang="en-US" dirty="0"/>
              <a:t>2.5 lower odds of having </a:t>
            </a:r>
            <a:r>
              <a:rPr lang="en-US" dirty="0" smtClean="0"/>
              <a:t>BLLs </a:t>
            </a:r>
            <a:r>
              <a:rPr lang="en-US" dirty="0"/>
              <a:t>in </a:t>
            </a:r>
            <a:r>
              <a:rPr lang="en-US" dirty="0" smtClean="0"/>
              <a:t>highest </a:t>
            </a:r>
            <a:r>
              <a:rPr lang="en-US" dirty="0"/>
              <a:t>decile (&gt;</a:t>
            </a:r>
            <a:r>
              <a:rPr lang="en-US" dirty="0" smtClean="0"/>
              <a:t>4µg/</a:t>
            </a:r>
            <a:r>
              <a:rPr lang="en-US" dirty="0" err="1" smtClean="0"/>
              <a:t>dL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Among </a:t>
            </a:r>
            <a:r>
              <a:rPr lang="en-US" dirty="0"/>
              <a:t>postpartum women in Mexico City, higher intakes of vitamin C </a:t>
            </a:r>
            <a:r>
              <a:rPr lang="en-US" dirty="0" smtClean="0"/>
              <a:t>associated </a:t>
            </a:r>
            <a:r>
              <a:rPr lang="en-US" dirty="0"/>
              <a:t>with lower levels of breast milk </a:t>
            </a:r>
            <a:r>
              <a:rPr lang="en-US" dirty="0" smtClean="0"/>
              <a:t>lead.</a:t>
            </a:r>
          </a:p>
          <a:p>
            <a:r>
              <a:rPr lang="en-US" sz="3400" b="1" dirty="0" smtClean="0">
                <a:solidFill>
                  <a:schemeClr val="tx2"/>
                </a:solidFill>
              </a:rPr>
              <a:t>Research suggests </a:t>
            </a:r>
            <a:r>
              <a:rPr lang="en-US" sz="3400" b="1" dirty="0">
                <a:solidFill>
                  <a:schemeClr val="tx2"/>
                </a:solidFill>
              </a:rPr>
              <a:t>v</a:t>
            </a:r>
            <a:r>
              <a:rPr lang="en-US" sz="3400" b="1" dirty="0" smtClean="0">
                <a:solidFill>
                  <a:schemeClr val="tx2"/>
                </a:solidFill>
              </a:rPr>
              <a:t>itamin C may lower BLLs. However, dose unclear. Since studies conducted had small subject numbers &amp; did not include pregnant women,  further research needed.</a:t>
            </a:r>
            <a:endParaRPr lang="en-US" sz="3400" b="1" dirty="0">
              <a:solidFill>
                <a:schemeClr val="tx2"/>
              </a:solidFill>
            </a:endParaRPr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613698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CDC. Guidelines for the Identification and Management of Lead Exposure in Pregnant and Lactating Women (</a:t>
            </a:r>
            <a:r>
              <a:rPr lang="en-US" sz="1200" dirty="0" smtClean="0"/>
              <a:t>2010).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15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Vitamin C for Children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56663" cy="556260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/>
              <a:t>L</a:t>
            </a:r>
            <a:r>
              <a:rPr lang="en-US" sz="3300" dirty="0" smtClean="0"/>
              <a:t>ess known </a:t>
            </a:r>
            <a:r>
              <a:rPr lang="en-US" sz="3300" dirty="0"/>
              <a:t>about </a:t>
            </a:r>
            <a:r>
              <a:rPr lang="en-US" sz="3300" dirty="0" smtClean="0"/>
              <a:t>effect </a:t>
            </a:r>
            <a:r>
              <a:rPr lang="en-US" sz="3300" dirty="0"/>
              <a:t>of vitamin C on BLLs in </a:t>
            </a:r>
            <a:r>
              <a:rPr lang="en-US" sz="3300" dirty="0" smtClean="0"/>
              <a:t>children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cross-sectional study using NHANES III data showed high levels of serum vitamin C </a:t>
            </a:r>
            <a:r>
              <a:rPr lang="en-US" dirty="0" smtClean="0"/>
              <a:t>associated </a:t>
            </a:r>
            <a:r>
              <a:rPr lang="en-US" dirty="0"/>
              <a:t>with </a:t>
            </a:r>
            <a:r>
              <a:rPr lang="en-US" dirty="0" smtClean="0"/>
              <a:t>low </a:t>
            </a:r>
            <a:r>
              <a:rPr lang="en-US" dirty="0"/>
              <a:t>prevalence of EBLLs for both children &amp;</a:t>
            </a:r>
            <a:r>
              <a:rPr lang="en-US" dirty="0" smtClean="0"/>
              <a:t> </a:t>
            </a:r>
            <a:r>
              <a:rPr lang="en-US" dirty="0"/>
              <a:t>adults. </a:t>
            </a:r>
            <a:endParaRPr lang="en-US" dirty="0" smtClean="0"/>
          </a:p>
          <a:p>
            <a:pPr lvl="1"/>
            <a:r>
              <a:rPr lang="en-US" dirty="0" smtClean="0"/>
              <a:t>Results showed association </a:t>
            </a:r>
            <a:r>
              <a:rPr lang="en-US" dirty="0"/>
              <a:t>between serum vitamin C levels </a:t>
            </a:r>
            <a:r>
              <a:rPr lang="en-US" dirty="0" smtClean="0"/>
              <a:t>&amp; </a:t>
            </a:r>
            <a:r>
              <a:rPr lang="en-US" dirty="0"/>
              <a:t>log BLLs among adults but not among </a:t>
            </a:r>
            <a:r>
              <a:rPr lang="en-US" dirty="0" smtClean="0"/>
              <a:t>children.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id </a:t>
            </a:r>
            <a:r>
              <a:rPr lang="en-US" dirty="0"/>
              <a:t>not control for environmental lead risk or include </a:t>
            </a:r>
            <a:r>
              <a:rPr lang="en-US" dirty="0" smtClean="0"/>
              <a:t>kids &lt; 4y.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300" dirty="0" smtClean="0"/>
              <a:t>Although </a:t>
            </a:r>
            <a:r>
              <a:rPr lang="en-US" sz="3300" dirty="0"/>
              <a:t>evidence to support giving vitamin C to </a:t>
            </a:r>
            <a:r>
              <a:rPr lang="en-US" sz="3300" dirty="0" smtClean="0"/>
              <a:t>non-pregnant adults </a:t>
            </a:r>
            <a:r>
              <a:rPr lang="en-US" sz="3300" dirty="0"/>
              <a:t>with EBLLs, insufficient evidence to </a:t>
            </a:r>
            <a:r>
              <a:rPr lang="en-US" sz="3300" dirty="0" smtClean="0"/>
              <a:t>recommend </a:t>
            </a:r>
            <a:r>
              <a:rPr lang="en-US" sz="3300" dirty="0"/>
              <a:t>supplementation for children with EBLLs. </a:t>
            </a:r>
            <a:endParaRPr lang="en-US" sz="3300" dirty="0" smtClean="0"/>
          </a:p>
          <a:p>
            <a:r>
              <a:rPr lang="en-US" sz="3300" b="1" dirty="0" smtClean="0">
                <a:solidFill>
                  <a:schemeClr val="tx2"/>
                </a:solidFill>
              </a:rPr>
              <a:t>Advise providing children adequate </a:t>
            </a:r>
            <a:r>
              <a:rPr lang="en-US" sz="3300" b="1" dirty="0">
                <a:solidFill>
                  <a:schemeClr val="tx2"/>
                </a:solidFill>
              </a:rPr>
              <a:t>intake of vitamin </a:t>
            </a:r>
            <a:r>
              <a:rPr lang="en-US" sz="3300" b="1" dirty="0" smtClean="0">
                <a:solidFill>
                  <a:schemeClr val="tx2"/>
                </a:solidFill>
              </a:rPr>
              <a:t>C</a:t>
            </a:r>
          </a:p>
          <a:p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4729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Managing Elevated Blood Lead Levels Among Young Children: Recommendations from the Advisory Committee on Childhood Lead Poisoning Prevention, </a:t>
            </a:r>
            <a:r>
              <a:rPr lang="en-US" sz="1200" i="1" dirty="0" smtClean="0"/>
              <a:t>CDC</a:t>
            </a:r>
            <a:r>
              <a:rPr lang="en-US" sz="1200" dirty="0" smtClean="0"/>
              <a:t>, </a:t>
            </a:r>
            <a:r>
              <a:rPr lang="en-US" sz="1200" dirty="0"/>
              <a:t>Atlanta 2002.</a:t>
            </a:r>
          </a:p>
        </p:txBody>
      </p:sp>
    </p:spTree>
    <p:extLst>
      <p:ext uri="{BB962C8B-B14F-4D97-AF65-F5344CB8AC3E}">
        <p14:creationId xmlns:p14="http://schemas.microsoft.com/office/powerpoint/2010/main" val="268177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Vitamin 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059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2013 study of 90 </a:t>
            </a:r>
            <a:r>
              <a:rPr lang="en-US" dirty="0"/>
              <a:t>battery manufacture </a:t>
            </a:r>
            <a:r>
              <a:rPr lang="en-US" dirty="0" smtClean="0"/>
              <a:t>workers selected &amp; </a:t>
            </a:r>
            <a:r>
              <a:rPr lang="en-US" dirty="0"/>
              <a:t>divided in 3</a:t>
            </a:r>
            <a:r>
              <a:rPr lang="en-US" dirty="0" smtClean="0"/>
              <a:t> </a:t>
            </a:r>
            <a:r>
              <a:rPr lang="en-US" dirty="0"/>
              <a:t>groups </a:t>
            </a:r>
            <a:r>
              <a:rPr lang="en-US" dirty="0" smtClean="0"/>
              <a:t>of 30 workers each depending on </a:t>
            </a:r>
            <a:r>
              <a:rPr lang="en-US" dirty="0"/>
              <a:t>duration of lead </a:t>
            </a:r>
            <a:r>
              <a:rPr lang="en-US" dirty="0" smtClean="0"/>
              <a:t>exposure: </a:t>
            </a:r>
          </a:p>
          <a:p>
            <a:pPr lvl="1"/>
            <a:r>
              <a:rPr lang="en-US" dirty="0" smtClean="0"/>
              <a:t>Group I—exposure </a:t>
            </a:r>
            <a:r>
              <a:rPr lang="en-US" dirty="0"/>
              <a:t>1–5 years, </a:t>
            </a:r>
            <a:endParaRPr lang="en-US" dirty="0" smtClean="0"/>
          </a:p>
          <a:p>
            <a:pPr lvl="1"/>
            <a:r>
              <a:rPr lang="en-US" dirty="0" smtClean="0"/>
              <a:t>Group II—exposure </a:t>
            </a:r>
            <a:r>
              <a:rPr lang="en-US" dirty="0"/>
              <a:t>6–10 years and </a:t>
            </a:r>
            <a:endParaRPr lang="en-US" dirty="0" smtClean="0"/>
          </a:p>
          <a:p>
            <a:pPr lvl="1"/>
            <a:r>
              <a:rPr lang="en-US" dirty="0" smtClean="0"/>
              <a:t>Group III—exposure </a:t>
            </a:r>
            <a:r>
              <a:rPr lang="en-US" dirty="0"/>
              <a:t>more than 10 years. </a:t>
            </a:r>
            <a:endParaRPr lang="en-US" dirty="0" smtClean="0"/>
          </a:p>
          <a:p>
            <a:pPr lvl="1"/>
            <a:r>
              <a:rPr lang="en-US" dirty="0" smtClean="0"/>
              <a:t>30 </a:t>
            </a:r>
            <a:r>
              <a:rPr lang="en-US" dirty="0"/>
              <a:t>age matched healthy control subjects </a:t>
            </a:r>
            <a:r>
              <a:rPr lang="en-US" dirty="0" smtClean="0"/>
              <a:t>taken </a:t>
            </a:r>
            <a:r>
              <a:rPr lang="en-US" dirty="0"/>
              <a:t>for </a:t>
            </a:r>
            <a:r>
              <a:rPr lang="en-US" dirty="0" smtClean="0"/>
              <a:t>comparison.</a:t>
            </a:r>
          </a:p>
          <a:p>
            <a:pPr lvl="1"/>
            <a:r>
              <a:rPr lang="en-US" dirty="0" smtClean="0"/>
              <a:t>BLLs and serum </a:t>
            </a:r>
            <a:r>
              <a:rPr lang="en-US" dirty="0"/>
              <a:t>vitamin D </a:t>
            </a:r>
            <a:r>
              <a:rPr lang="en-US" dirty="0" smtClean="0"/>
              <a:t>inversely correlated.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Because data on association of lead &amp; vitamin D limited, no specific recommendation made for supplementation of vitamin D in lead poisoned pregnant women or children.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Adequate levels of vitamin D should be maintained. </a:t>
            </a:r>
          </a:p>
          <a:p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650775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 err="1" smtClean="0"/>
              <a:t>Nilima</a:t>
            </a:r>
            <a:r>
              <a:rPr lang="en-US" sz="1200" dirty="0" smtClean="0"/>
              <a:t> </a:t>
            </a:r>
            <a:r>
              <a:rPr lang="en-US" sz="1200" dirty="0"/>
              <a:t>N. </a:t>
            </a:r>
            <a:r>
              <a:rPr lang="en-US" sz="1200" dirty="0" err="1"/>
              <a:t>Dongre</a:t>
            </a:r>
            <a:r>
              <a:rPr lang="en-US" sz="1200" dirty="0"/>
              <a:t>, </a:t>
            </a:r>
            <a:r>
              <a:rPr lang="en-US" sz="1200" dirty="0" err="1"/>
              <a:t>Adinath</a:t>
            </a:r>
            <a:r>
              <a:rPr lang="en-US" sz="1200" dirty="0"/>
              <a:t> N. </a:t>
            </a:r>
            <a:r>
              <a:rPr lang="en-US" sz="1200" dirty="0" err="1"/>
              <a:t>Suryakar</a:t>
            </a:r>
            <a:r>
              <a:rPr lang="en-US" sz="1200" dirty="0"/>
              <a:t>, </a:t>
            </a:r>
            <a:r>
              <a:rPr lang="en-US" sz="1200" dirty="0" err="1"/>
              <a:t>Arun</a:t>
            </a:r>
            <a:r>
              <a:rPr lang="en-US" sz="1200" dirty="0"/>
              <a:t> J. </a:t>
            </a:r>
            <a:r>
              <a:rPr lang="en-US" sz="1200" dirty="0" err="1"/>
              <a:t>Patil</a:t>
            </a:r>
            <a:r>
              <a:rPr lang="en-US" sz="1200" dirty="0"/>
              <a:t>, Indira A. </a:t>
            </a:r>
            <a:r>
              <a:rPr lang="en-US" sz="1200" dirty="0" err="1"/>
              <a:t>Hundekari</a:t>
            </a:r>
            <a:r>
              <a:rPr lang="en-US" sz="1200" dirty="0"/>
              <a:t>, and </a:t>
            </a:r>
            <a:r>
              <a:rPr lang="en-US" sz="1200" dirty="0" err="1"/>
              <a:t>Basavaraj</a:t>
            </a:r>
            <a:r>
              <a:rPr lang="en-US" sz="1200" dirty="0"/>
              <a:t> B. </a:t>
            </a:r>
            <a:r>
              <a:rPr lang="en-US" sz="1200" dirty="0" err="1" smtClean="0"/>
              <a:t>Devarnavadagi</a:t>
            </a:r>
            <a:r>
              <a:rPr lang="en-US" sz="1200" dirty="0" smtClean="0"/>
              <a:t>. Biochemical </a:t>
            </a:r>
            <a:r>
              <a:rPr lang="en-US" sz="1200" dirty="0"/>
              <a:t>Effects of Lead Exposure on Battery Manufacture Workers with Reference to Blood Pressure, Calcium Metabolism and Bone Mineral </a:t>
            </a:r>
            <a:r>
              <a:rPr lang="en-US" sz="1200" dirty="0" smtClean="0"/>
              <a:t>Density. </a:t>
            </a:r>
            <a:r>
              <a:rPr lang="en-US" sz="1200" i="1" dirty="0"/>
              <a:t>Indian J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 smtClean="0"/>
              <a:t>Biochem</a:t>
            </a:r>
            <a:r>
              <a:rPr lang="en-US" sz="1200" i="1" dirty="0" smtClean="0"/>
              <a:t>. </a:t>
            </a:r>
            <a:r>
              <a:rPr lang="en-US" sz="1200" dirty="0"/>
              <a:t>2013 Jan; 28(1): 65–70. </a:t>
            </a:r>
          </a:p>
          <a:p>
            <a:r>
              <a:rPr lang="en-US" sz="1200" dirty="0"/>
              <a:t>Published online 2012 Jul 27. </a:t>
            </a:r>
          </a:p>
          <a:p>
            <a:r>
              <a:rPr lang="en-US" sz="1200" dirty="0" smtClean="0"/>
              <a:t>2. CDC</a:t>
            </a:r>
            <a:r>
              <a:rPr lang="en-US" sz="1200" dirty="0"/>
              <a:t>. Guidelines for the Identification and Management of Lead Exposure in Pregnant and Lactating Women (2010</a:t>
            </a:r>
            <a:r>
              <a:rPr lang="en-US" sz="1200" dirty="0" smtClean="0"/>
              <a:t>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876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Zinc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069857"/>
            <a:ext cx="8704262" cy="45897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Competes </a:t>
            </a:r>
            <a:r>
              <a:rPr lang="en-US" dirty="0"/>
              <a:t>with lead for binding sites on some enzymes, such as delta aminolevulinic acid </a:t>
            </a:r>
            <a:r>
              <a:rPr lang="en-US" dirty="0" smtClean="0"/>
              <a:t>dehydratase</a:t>
            </a:r>
            <a:r>
              <a:rPr lang="en-US" dirty="0"/>
              <a:t>. </a:t>
            </a:r>
          </a:p>
          <a:p>
            <a:r>
              <a:rPr lang="en-US" dirty="0" smtClean="0"/>
              <a:t>Zinc deficiencies, </a:t>
            </a:r>
            <a:r>
              <a:rPr lang="en-US" dirty="0"/>
              <a:t>may increase both lead absorption </a:t>
            </a:r>
            <a:r>
              <a:rPr lang="en-US" dirty="0" smtClean="0"/>
              <a:t>&amp; toxicity</a:t>
            </a:r>
          </a:p>
          <a:p>
            <a:r>
              <a:rPr lang="en-US" dirty="0" smtClean="0"/>
              <a:t>Some </a:t>
            </a:r>
            <a:r>
              <a:rPr lang="en-US" dirty="0"/>
              <a:t>evidence from animal studies </a:t>
            </a:r>
            <a:r>
              <a:rPr lang="en-US" dirty="0" smtClean="0"/>
              <a:t>suggests </a:t>
            </a:r>
            <a:r>
              <a:rPr lang="en-US" dirty="0"/>
              <a:t>high levels of dietary zinc </a:t>
            </a:r>
            <a:r>
              <a:rPr lang="en-US" dirty="0" smtClean="0"/>
              <a:t>inhibit </a:t>
            </a:r>
            <a:r>
              <a:rPr lang="en-US" dirty="0"/>
              <a:t>absorption </a:t>
            </a:r>
            <a:r>
              <a:rPr lang="en-US" dirty="0" smtClean="0"/>
              <a:t>&amp; retention </a:t>
            </a:r>
            <a:r>
              <a:rPr lang="en-US" dirty="0"/>
              <a:t>of lead in </a:t>
            </a:r>
            <a:r>
              <a:rPr lang="en-US" dirty="0" smtClean="0"/>
              <a:t>animals. </a:t>
            </a:r>
          </a:p>
          <a:p>
            <a:r>
              <a:rPr lang="en-US" dirty="0" smtClean="0"/>
              <a:t>However, in </a:t>
            </a:r>
            <a:r>
              <a:rPr lang="en-US" dirty="0"/>
              <a:t>one small clinical </a:t>
            </a:r>
            <a:r>
              <a:rPr lang="en-US" dirty="0" smtClean="0"/>
              <a:t>study, zinc </a:t>
            </a:r>
            <a:r>
              <a:rPr lang="en-US" dirty="0"/>
              <a:t>given with &amp;</a:t>
            </a:r>
            <a:r>
              <a:rPr lang="en-US" dirty="0" smtClean="0"/>
              <a:t> </a:t>
            </a:r>
            <a:r>
              <a:rPr lang="en-US" dirty="0"/>
              <a:t>without vitamin C to lead-exposed </a:t>
            </a:r>
            <a:r>
              <a:rPr lang="en-US" dirty="0" smtClean="0"/>
              <a:t>workers-zinc </a:t>
            </a:r>
            <a:r>
              <a:rPr lang="en-US" dirty="0"/>
              <a:t>had no demonstrable effect </a:t>
            </a:r>
            <a:r>
              <a:rPr lang="en-US" dirty="0" smtClean="0"/>
              <a:t>on BLLs </a:t>
            </a:r>
          </a:p>
          <a:p>
            <a:r>
              <a:rPr lang="en-US" dirty="0"/>
              <a:t>Most American diets have suﬃcient sources of </a:t>
            </a:r>
            <a:r>
              <a:rPr lang="en-US" dirty="0" smtClean="0"/>
              <a:t>zinc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Thus, adding </a:t>
            </a:r>
            <a:r>
              <a:rPr lang="en-US" b="1" dirty="0">
                <a:solidFill>
                  <a:schemeClr val="tx2"/>
                </a:solidFill>
              </a:rPr>
              <a:t>zinc supplements </a:t>
            </a:r>
            <a:r>
              <a:rPr lang="en-US" b="1" dirty="0" smtClean="0">
                <a:solidFill>
                  <a:schemeClr val="tx2"/>
                </a:solidFill>
              </a:rPr>
              <a:t>to </a:t>
            </a:r>
            <a:r>
              <a:rPr lang="en-US" b="1" dirty="0">
                <a:solidFill>
                  <a:schemeClr val="tx2"/>
                </a:solidFill>
              </a:rPr>
              <a:t>diet of </a:t>
            </a:r>
            <a:r>
              <a:rPr lang="en-US" b="1" dirty="0" smtClean="0">
                <a:solidFill>
                  <a:schemeClr val="tx2"/>
                </a:solidFill>
              </a:rPr>
              <a:t>pregnant women or children </a:t>
            </a:r>
            <a:r>
              <a:rPr lang="en-US" b="1" dirty="0">
                <a:solidFill>
                  <a:schemeClr val="tx2"/>
                </a:solidFill>
              </a:rPr>
              <a:t>with </a:t>
            </a:r>
            <a:r>
              <a:rPr lang="en-US" b="1" dirty="0" smtClean="0">
                <a:solidFill>
                  <a:schemeClr val="tx2"/>
                </a:solidFill>
              </a:rPr>
              <a:t>EBLLs not recommended. 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ehrlich\Desktop\Zin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2400"/>
            <a:ext cx="3840480" cy="19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" y="6175156"/>
            <a:ext cx="6705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Managing Elevated Blood Lead Levels Among Young Children: Recommendations from the Advisory Committee on Childhood Lead Poisoning Prevention, </a:t>
            </a:r>
            <a:r>
              <a:rPr lang="en-US" sz="1200" i="1" dirty="0"/>
              <a:t>CDC</a:t>
            </a:r>
            <a:r>
              <a:rPr lang="en-US" sz="1200" dirty="0"/>
              <a:t>, Atlanta 2002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62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Selenium (Se)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066800"/>
            <a:ext cx="8886825" cy="5367020"/>
          </a:xfrm>
        </p:spPr>
        <p:txBody>
          <a:bodyPr>
            <a:noAutofit/>
          </a:bodyPr>
          <a:lstStyle/>
          <a:p>
            <a:r>
              <a:rPr lang="en-US" sz="2000" dirty="0" smtClean="0"/>
              <a:t>Possible role on oxidative </a:t>
            </a:r>
            <a:r>
              <a:rPr lang="en-US" sz="2000" dirty="0"/>
              <a:t>stress induced by </a:t>
            </a:r>
            <a:r>
              <a:rPr lang="en-US" sz="2000" dirty="0" smtClean="0"/>
              <a:t>lead unclear. One possible mechanism as cofactor </a:t>
            </a:r>
            <a:r>
              <a:rPr lang="en-US" sz="2000" dirty="0"/>
              <a:t>for </a:t>
            </a:r>
            <a:r>
              <a:rPr lang="en-US" sz="2000" dirty="0" smtClean="0"/>
              <a:t>glutathione peroxidase </a:t>
            </a:r>
            <a:r>
              <a:rPr lang="en-US" sz="2000" dirty="0"/>
              <a:t>(</a:t>
            </a:r>
            <a:r>
              <a:rPr lang="en-US" sz="2000" dirty="0" err="1"/>
              <a:t>GPx</a:t>
            </a:r>
            <a:r>
              <a:rPr lang="en-US" sz="2000" dirty="0"/>
              <a:t>), an antioxidant </a:t>
            </a:r>
            <a:r>
              <a:rPr lang="en-US" sz="2000" dirty="0" smtClean="0"/>
              <a:t>enzyme</a:t>
            </a:r>
          </a:p>
          <a:p>
            <a:r>
              <a:rPr lang="en-US" sz="2000" dirty="0" smtClean="0"/>
              <a:t>2016 study explores associations </a:t>
            </a:r>
            <a:r>
              <a:rPr lang="en-US" sz="2000" dirty="0"/>
              <a:t>among </a:t>
            </a:r>
            <a:r>
              <a:rPr lang="en-US" sz="2000" dirty="0" smtClean="0"/>
              <a:t> </a:t>
            </a:r>
            <a:r>
              <a:rPr lang="en-US" sz="2000" dirty="0"/>
              <a:t>Se levels, chronic </a:t>
            </a:r>
            <a:r>
              <a:rPr lang="en-US" sz="2000" dirty="0" smtClean="0"/>
              <a:t>lead exposure</a:t>
            </a:r>
            <a:r>
              <a:rPr lang="en-US" sz="2000" dirty="0"/>
              <a:t>, oxidative </a:t>
            </a:r>
            <a:r>
              <a:rPr lang="en-US" sz="2000" dirty="0" smtClean="0"/>
              <a:t>stress </a:t>
            </a:r>
            <a:r>
              <a:rPr lang="en-US" sz="2000" dirty="0"/>
              <a:t>&amp;</a:t>
            </a:r>
            <a:r>
              <a:rPr lang="en-US" sz="2000" dirty="0" smtClean="0"/>
              <a:t> parameters </a:t>
            </a:r>
            <a:r>
              <a:rPr lang="en-US" sz="2000" dirty="0"/>
              <a:t>of </a:t>
            </a:r>
            <a:r>
              <a:rPr lang="en-US" sz="2000" dirty="0" smtClean="0"/>
              <a:t> </a:t>
            </a:r>
            <a:r>
              <a:rPr lang="en-US" sz="2000" dirty="0"/>
              <a:t>antioxidant defense system in </a:t>
            </a:r>
            <a:r>
              <a:rPr lang="en-US" sz="2000" dirty="0" smtClean="0"/>
              <a:t>men </a:t>
            </a:r>
            <a:r>
              <a:rPr lang="en-US" sz="2000" dirty="0"/>
              <a:t>occupationally exposed to </a:t>
            </a:r>
            <a:r>
              <a:rPr lang="en-US" sz="2000" dirty="0" smtClean="0"/>
              <a:t>lead. </a:t>
            </a:r>
          </a:p>
          <a:p>
            <a:r>
              <a:rPr lang="en-US" sz="2000" dirty="0" smtClean="0"/>
              <a:t>Based </a:t>
            </a:r>
            <a:r>
              <a:rPr lang="en-US" sz="2000" dirty="0"/>
              <a:t>on </a:t>
            </a:r>
            <a:r>
              <a:rPr lang="en-US" sz="2000" dirty="0" smtClean="0"/>
              <a:t>median </a:t>
            </a:r>
            <a:r>
              <a:rPr lang="en-US" sz="2000" dirty="0"/>
              <a:t>serum Se concentrations, </a:t>
            </a:r>
            <a:r>
              <a:rPr lang="en-US" sz="2000" dirty="0" smtClean="0"/>
              <a:t>324 </a:t>
            </a:r>
            <a:r>
              <a:rPr lang="en-US" sz="2000" dirty="0"/>
              <a:t>study subjects </a:t>
            </a:r>
            <a:r>
              <a:rPr lang="en-US" sz="2000" dirty="0" smtClean="0"/>
              <a:t>divided </a:t>
            </a:r>
            <a:r>
              <a:rPr lang="en-US" sz="2000" dirty="0"/>
              <a:t>into two subgroups: </a:t>
            </a:r>
            <a:endParaRPr lang="en-US" sz="2000" dirty="0" smtClean="0"/>
          </a:p>
          <a:p>
            <a:pPr lvl="1"/>
            <a:r>
              <a:rPr lang="en-US" sz="1800" dirty="0" smtClean="0"/>
              <a:t>Subgroup </a:t>
            </a:r>
            <a:r>
              <a:rPr lang="en-US" sz="1800" dirty="0"/>
              <a:t>with a low Se level (L-Se) and </a:t>
            </a:r>
            <a:endParaRPr lang="en-US" sz="1800" dirty="0" smtClean="0"/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ubgroup </a:t>
            </a:r>
            <a:r>
              <a:rPr lang="en-US" sz="1800" dirty="0"/>
              <a:t>with a high Se level (H-Se). </a:t>
            </a:r>
            <a:endParaRPr lang="en-US" sz="2000" dirty="0" smtClean="0"/>
          </a:p>
          <a:p>
            <a:r>
              <a:rPr lang="en-US" sz="2000" dirty="0"/>
              <a:t>Lower serum </a:t>
            </a:r>
            <a:r>
              <a:rPr lang="en-US" sz="2000" dirty="0" smtClean="0"/>
              <a:t>Se </a:t>
            </a:r>
            <a:r>
              <a:rPr lang="en-US" sz="2000" dirty="0"/>
              <a:t>associated with </a:t>
            </a:r>
            <a:r>
              <a:rPr lang="en-US" sz="2000" dirty="0" smtClean="0"/>
              <a:t>6</a:t>
            </a:r>
            <a:r>
              <a:rPr lang="en-US" sz="2000" dirty="0"/>
              <a:t>% higher BLLs </a:t>
            </a:r>
            <a:r>
              <a:rPr lang="en-US" sz="2000" dirty="0" smtClean="0"/>
              <a:t>and more oxidative stress indicated by higher lipofuscin level (pigment recognized as aging hallmark)</a:t>
            </a:r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dirty="0" smtClean="0"/>
              <a:t>low Se group, antioxidant defenses decreased (GSH level </a:t>
            </a:r>
            <a:r>
              <a:rPr lang="en-US" sz="2000" dirty="0"/>
              <a:t>&amp; </a:t>
            </a:r>
            <a:r>
              <a:rPr lang="en-US" sz="2000" dirty="0" err="1" smtClean="0"/>
              <a:t>GPx</a:t>
            </a:r>
            <a:r>
              <a:rPr lang="en-US" sz="2000" dirty="0" smtClean="0"/>
              <a:t> activity)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Studies limited and inadequate </a:t>
            </a:r>
            <a:r>
              <a:rPr lang="en-US" sz="2000" b="1" dirty="0">
                <a:solidFill>
                  <a:schemeClr val="tx2"/>
                </a:solidFill>
              </a:rPr>
              <a:t>to recommend Se supplementation for lead exposure at higher doses than in a normal diet except for selenium deficiency. 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6202988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Pawlas</a:t>
            </a:r>
            <a:r>
              <a:rPr lang="en-US" sz="1200" dirty="0" smtClean="0"/>
              <a:t> N, </a:t>
            </a:r>
            <a:r>
              <a:rPr lang="en-US" sz="1200" dirty="0" err="1"/>
              <a:t>Dobrakowski</a:t>
            </a:r>
            <a:r>
              <a:rPr lang="en-US" sz="1200" dirty="0"/>
              <a:t> </a:t>
            </a:r>
            <a:r>
              <a:rPr lang="en-US" sz="1200" dirty="0" smtClean="0"/>
              <a:t>M, </a:t>
            </a:r>
            <a:r>
              <a:rPr lang="en-US" sz="1200" dirty="0" err="1" smtClean="0"/>
              <a:t>Kasperczyk</a:t>
            </a:r>
            <a:r>
              <a:rPr lang="en-US" sz="1200" dirty="0" smtClean="0"/>
              <a:t> A, </a:t>
            </a:r>
            <a:r>
              <a:rPr lang="en-US" sz="1200" dirty="0" err="1"/>
              <a:t>Kozłowska</a:t>
            </a:r>
            <a:r>
              <a:rPr lang="en-US" sz="1200" dirty="0"/>
              <a:t> </a:t>
            </a:r>
            <a:r>
              <a:rPr lang="en-US" sz="1200" dirty="0" smtClean="0"/>
              <a:t>A, </a:t>
            </a:r>
            <a:r>
              <a:rPr lang="en-US" sz="1200" dirty="0" err="1"/>
              <a:t>Mikołajczyk</a:t>
            </a:r>
            <a:r>
              <a:rPr lang="en-US" sz="1200" dirty="0"/>
              <a:t> </a:t>
            </a:r>
            <a:r>
              <a:rPr lang="en-US" sz="1200" dirty="0" smtClean="0"/>
              <a:t>A, </a:t>
            </a:r>
            <a:r>
              <a:rPr lang="en-US" sz="1200" dirty="0" err="1"/>
              <a:t>Kasperczyk</a:t>
            </a:r>
            <a:r>
              <a:rPr lang="en-US" sz="1200" dirty="0"/>
              <a:t> </a:t>
            </a:r>
            <a:r>
              <a:rPr lang="en-US" sz="1200" dirty="0" smtClean="0"/>
              <a:t>S.</a:t>
            </a:r>
            <a:r>
              <a:rPr lang="en-US" sz="1200" dirty="0"/>
              <a:t> The Level of Selenium and Oxidative Stress in Workers Chronically Exposed to Lead</a:t>
            </a:r>
            <a:r>
              <a:rPr lang="en-US" sz="1200" i="1" dirty="0" smtClean="0"/>
              <a:t>.</a:t>
            </a:r>
            <a:r>
              <a:rPr lang="en-US" sz="1200" i="1" dirty="0"/>
              <a:t> </a:t>
            </a:r>
            <a:r>
              <a:rPr lang="en-US" sz="1200" i="1" dirty="0" err="1"/>
              <a:t>Biol</a:t>
            </a:r>
            <a:r>
              <a:rPr lang="en-US" sz="1200" i="1" dirty="0"/>
              <a:t> Trace Elem Res.</a:t>
            </a:r>
            <a:r>
              <a:rPr lang="en-US" sz="1200" dirty="0"/>
              <a:t> 2016 Mar;170(1):1-8. </a:t>
            </a:r>
          </a:p>
        </p:txBody>
      </p:sp>
      <p:pic>
        <p:nvPicPr>
          <p:cNvPr id="6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1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β</a:t>
            </a:r>
            <a:r>
              <a:rPr lang="en-US" b="1" dirty="0" smtClean="0">
                <a:solidFill>
                  <a:schemeClr val="tx2"/>
                </a:solidFill>
              </a:rPr>
              <a:t>-carotene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9685"/>
            <a:ext cx="5715000" cy="52835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Red/orange/yellow pigment found in plants-precursor of vitamin A </a:t>
            </a:r>
            <a:r>
              <a:rPr lang="en-US" dirty="0"/>
              <a:t>&amp;</a:t>
            </a:r>
            <a:r>
              <a:rPr lang="en-US" dirty="0" smtClean="0"/>
              <a:t> known antioxidant. </a:t>
            </a:r>
          </a:p>
          <a:p>
            <a:r>
              <a:rPr lang="en-US" dirty="0" smtClean="0"/>
              <a:t>2014 study to </a:t>
            </a:r>
            <a:r>
              <a:rPr lang="en-US" dirty="0"/>
              <a:t>determine whether β</a:t>
            </a:r>
            <a:r>
              <a:rPr lang="en-US" dirty="0" smtClean="0"/>
              <a:t>-carotene </a:t>
            </a:r>
            <a:r>
              <a:rPr lang="en-US" dirty="0"/>
              <a:t>reduces oxidative stress </a:t>
            </a:r>
            <a:r>
              <a:rPr lang="en-US" dirty="0" smtClean="0"/>
              <a:t>&amp; homocysteine </a:t>
            </a:r>
            <a:r>
              <a:rPr lang="en-US" dirty="0"/>
              <a:t>level in workers chronically exposed to lead.</a:t>
            </a:r>
          </a:p>
          <a:p>
            <a:r>
              <a:rPr lang="en-US" dirty="0" smtClean="0"/>
              <a:t>Exposed </a:t>
            </a:r>
            <a:r>
              <a:rPr lang="en-US" dirty="0"/>
              <a:t>population included healthy male workers exposed to </a:t>
            </a:r>
            <a:r>
              <a:rPr lang="en-US" dirty="0" smtClean="0"/>
              <a:t>lead </a:t>
            </a:r>
            <a:r>
              <a:rPr lang="en-US" dirty="0"/>
              <a:t>randomly divided into 2 groups (mean </a:t>
            </a:r>
            <a:r>
              <a:rPr lang="en-US" dirty="0" smtClean="0"/>
              <a:t>BLL 44µg/</a:t>
            </a:r>
            <a:r>
              <a:rPr lang="en-US" dirty="0" err="1" smtClean="0"/>
              <a:t>dL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1st </a:t>
            </a:r>
            <a:r>
              <a:rPr lang="en-US" dirty="0"/>
              <a:t>group (N = </a:t>
            </a:r>
            <a:r>
              <a:rPr lang="en-US" dirty="0" smtClean="0"/>
              <a:t>49) </a:t>
            </a:r>
            <a:r>
              <a:rPr lang="en-US" dirty="0"/>
              <a:t>had no </a:t>
            </a:r>
            <a:r>
              <a:rPr lang="en-US" dirty="0" smtClean="0"/>
              <a:t>dietary </a:t>
            </a:r>
            <a:r>
              <a:rPr lang="en-US" dirty="0"/>
              <a:t>supplements administered, </a:t>
            </a:r>
            <a:endParaRPr lang="en-US" dirty="0" smtClean="0"/>
          </a:p>
          <a:p>
            <a:pPr lvl="1"/>
            <a:r>
              <a:rPr lang="en-US" dirty="0" smtClean="0"/>
              <a:t>2nd </a:t>
            </a:r>
            <a:r>
              <a:rPr lang="en-US" dirty="0"/>
              <a:t>group (N = 33) had beta-carotene administered </a:t>
            </a:r>
            <a:r>
              <a:rPr lang="en-US" dirty="0" smtClean="0"/>
              <a:t>10mg/d x 12w.</a:t>
            </a:r>
          </a:p>
          <a:p>
            <a:r>
              <a:rPr lang="en-US" dirty="0"/>
              <a:t>M</a:t>
            </a:r>
            <a:r>
              <a:rPr lang="en-US" dirty="0" smtClean="0"/>
              <a:t>arkers </a:t>
            </a:r>
            <a:r>
              <a:rPr lang="en-US" dirty="0"/>
              <a:t>of </a:t>
            </a:r>
            <a:r>
              <a:rPr lang="en-US" dirty="0" smtClean="0"/>
              <a:t>oxidative stress measured: levels </a:t>
            </a:r>
            <a:r>
              <a:rPr lang="en-US" dirty="0"/>
              <a:t>of </a:t>
            </a:r>
            <a:r>
              <a:rPr lang="en-US" dirty="0" err="1"/>
              <a:t>malondialdehyde</a:t>
            </a:r>
            <a:r>
              <a:rPr lang="en-US" dirty="0"/>
              <a:t> (</a:t>
            </a:r>
            <a:r>
              <a:rPr lang="en-US" dirty="0" smtClean="0"/>
              <a:t>MDA) &amp; homocysteine </a:t>
            </a:r>
            <a:r>
              <a:rPr lang="en-US" dirty="0"/>
              <a:t>(</a:t>
            </a:r>
            <a:r>
              <a:rPr lang="en-US" dirty="0" err="1"/>
              <a:t>Hcy</a:t>
            </a:r>
            <a:r>
              <a:rPr lang="en-US" dirty="0"/>
              <a:t>) &amp;</a:t>
            </a:r>
            <a:r>
              <a:rPr lang="en-US" dirty="0" smtClean="0"/>
              <a:t> activity </a:t>
            </a:r>
            <a:r>
              <a:rPr lang="en-US" dirty="0"/>
              <a:t>of superoxide dismutase (SOD) &amp;</a:t>
            </a:r>
            <a:r>
              <a:rPr lang="en-US" dirty="0" smtClean="0"/>
              <a:t> </a:t>
            </a:r>
            <a:r>
              <a:rPr lang="en-US" dirty="0"/>
              <a:t>its isoenzyme </a:t>
            </a:r>
            <a:r>
              <a:rPr lang="en-US" dirty="0" smtClean="0"/>
              <a:t>EC-SOD.</a:t>
            </a:r>
            <a:endParaRPr lang="en-US" dirty="0"/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20141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Kasperczyk</a:t>
            </a:r>
            <a:r>
              <a:rPr lang="en-US" sz="1200" dirty="0" smtClean="0"/>
              <a:t> </a:t>
            </a:r>
            <a:r>
              <a:rPr lang="en-US" sz="1200" dirty="0"/>
              <a:t>S, </a:t>
            </a:r>
            <a:r>
              <a:rPr lang="en-US" sz="1200" dirty="0" err="1"/>
              <a:t>Dobrakowski</a:t>
            </a:r>
            <a:r>
              <a:rPr lang="en-US" sz="1200" dirty="0"/>
              <a:t> M, </a:t>
            </a:r>
            <a:r>
              <a:rPr lang="en-US" sz="1200" dirty="0" err="1"/>
              <a:t>Kasperczyk</a:t>
            </a:r>
            <a:r>
              <a:rPr lang="en-US" sz="1200" dirty="0"/>
              <a:t> J, </a:t>
            </a:r>
            <a:r>
              <a:rPr lang="en-US" sz="1200" dirty="0" err="1"/>
              <a:t>Romuk</a:t>
            </a:r>
            <a:r>
              <a:rPr lang="en-US" sz="1200" dirty="0"/>
              <a:t> E, </a:t>
            </a:r>
            <a:r>
              <a:rPr lang="en-US" sz="1200" dirty="0" err="1"/>
              <a:t>Prokopowicz</a:t>
            </a:r>
            <a:r>
              <a:rPr lang="en-US" sz="1200" dirty="0"/>
              <a:t> A, </a:t>
            </a:r>
            <a:r>
              <a:rPr lang="en-US" sz="1200" dirty="0" err="1"/>
              <a:t>Birkner</a:t>
            </a:r>
            <a:r>
              <a:rPr lang="en-US" sz="1200" dirty="0"/>
              <a:t> E</a:t>
            </a:r>
            <a:r>
              <a:rPr lang="en-US" sz="1200" dirty="0" smtClean="0"/>
              <a:t>.</a:t>
            </a:r>
            <a:r>
              <a:rPr lang="en-US" sz="1200" dirty="0"/>
              <a:t> The influence of beta-carotene on homocysteine level and oxidative stress in lead-exposed workers</a:t>
            </a:r>
            <a:r>
              <a:rPr lang="en-US" sz="1200" dirty="0" smtClean="0"/>
              <a:t>.</a:t>
            </a:r>
            <a:r>
              <a:rPr lang="en-US" sz="1200" dirty="0"/>
              <a:t> </a:t>
            </a:r>
            <a:r>
              <a:rPr lang="en-US" sz="1200" i="1" dirty="0"/>
              <a:t>Med </a:t>
            </a:r>
            <a:r>
              <a:rPr lang="en-US" sz="1200" i="1" dirty="0" smtClean="0"/>
              <a:t>Pr. </a:t>
            </a:r>
            <a:r>
              <a:rPr lang="en-US" sz="1200" dirty="0"/>
              <a:t>2014;65(3):309-16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3074" name="Picture 2" descr="C:\Users\jehrlich\Desktop\beta carote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03" y="1371600"/>
            <a:ext cx="3108960" cy="40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92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β</a:t>
            </a:r>
            <a:r>
              <a:rPr lang="en-US" b="1" dirty="0" smtClean="0">
                <a:solidFill>
                  <a:schemeClr val="tx2"/>
                </a:solidFill>
              </a:rPr>
              <a:t>-carotene Results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After supplementation, MDA level decreased 16% compared to baseline &amp; reference group. </a:t>
            </a:r>
            <a:r>
              <a:rPr lang="en-US" dirty="0" err="1"/>
              <a:t>Hcy</a:t>
            </a:r>
            <a:r>
              <a:rPr lang="en-US" dirty="0"/>
              <a:t> level also decreased. </a:t>
            </a:r>
          </a:p>
          <a:p>
            <a:r>
              <a:rPr lang="en-US" dirty="0"/>
              <a:t>However, level of thiol groups significantly higher. Activity of SOD &amp; EC-SOD also higher compared to baseline &amp; reference group.</a:t>
            </a:r>
          </a:p>
          <a:p>
            <a:r>
              <a:rPr lang="en-US" dirty="0"/>
              <a:t>Observed to have antioxidant action &amp; exert some beneficial effects in lead poisoned workers. </a:t>
            </a:r>
          </a:p>
          <a:p>
            <a:r>
              <a:rPr lang="en-US" b="1" dirty="0">
                <a:solidFill>
                  <a:schemeClr val="tx2"/>
                </a:solidFill>
              </a:rPr>
              <a:t>Research conducted to date insufficient to recommend </a:t>
            </a:r>
            <a:r>
              <a:rPr lang="el-GR" b="1" dirty="0">
                <a:solidFill>
                  <a:schemeClr val="tx2"/>
                </a:solidFill>
              </a:rPr>
              <a:t>β</a:t>
            </a:r>
            <a:r>
              <a:rPr lang="en-US" b="1" dirty="0">
                <a:solidFill>
                  <a:schemeClr val="tx2"/>
                </a:solidFill>
              </a:rPr>
              <a:t>-carotene supplementation.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3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Herbs, Berries &amp; Fruits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1242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Numerous </a:t>
            </a:r>
            <a:r>
              <a:rPr lang="en-US" sz="2800" dirty="0" smtClean="0"/>
              <a:t>plant products </a:t>
            </a:r>
            <a:r>
              <a:rPr lang="en-US" sz="2800" dirty="0"/>
              <a:t>have been shown to have antioxidant activity, </a:t>
            </a:r>
            <a:r>
              <a:rPr lang="en-US" sz="2800" dirty="0" smtClean="0"/>
              <a:t>and  </a:t>
            </a:r>
            <a:r>
              <a:rPr lang="en-US" sz="2800" dirty="0"/>
              <a:t>antioxidant vitamins, flavonoids, and polyphenolic </a:t>
            </a:r>
            <a:r>
              <a:rPr lang="en-US" sz="2800" dirty="0" smtClean="0"/>
              <a:t>compounds of </a:t>
            </a:r>
            <a:r>
              <a:rPr lang="en-US" sz="2800" dirty="0"/>
              <a:t>plant origin </a:t>
            </a:r>
            <a:r>
              <a:rPr lang="en-US" sz="2800" dirty="0" smtClean="0"/>
              <a:t>are investigated as scavengers </a:t>
            </a:r>
            <a:r>
              <a:rPr lang="en-US" sz="2800" dirty="0"/>
              <a:t>of free radicals &amp;</a:t>
            </a:r>
            <a:r>
              <a:rPr lang="en-US" sz="2800" dirty="0" smtClean="0"/>
              <a:t> </a:t>
            </a:r>
            <a:r>
              <a:rPr lang="en-US" sz="2800" dirty="0"/>
              <a:t>inhibitors of lipid peroxidation.</a:t>
            </a:r>
          </a:p>
        </p:txBody>
      </p:sp>
    </p:spTree>
    <p:extLst>
      <p:ext uri="{BB962C8B-B14F-4D97-AF65-F5344CB8AC3E}">
        <p14:creationId xmlns:p14="http://schemas.microsoft.com/office/powerpoint/2010/main" val="2015067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hrlich\Desktop\garl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-1"/>
            <a:ext cx="2324996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Garlic (Allium sativum)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399" cy="4818965"/>
          </a:xfr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n-US" dirty="0"/>
              <a:t>Garlic (Allium sativum) is an herbal product </a:t>
            </a:r>
            <a:r>
              <a:rPr lang="en-US" dirty="0" smtClean="0"/>
              <a:t>considered </a:t>
            </a:r>
            <a:r>
              <a:rPr lang="en-US" dirty="0"/>
              <a:t>to have chelating effect in some </a:t>
            </a:r>
            <a:r>
              <a:rPr lang="en-US" dirty="0" smtClean="0"/>
              <a:t>animal studies. </a:t>
            </a:r>
          </a:p>
          <a:p>
            <a:r>
              <a:rPr lang="en-US" dirty="0" smtClean="0"/>
              <a:t>In controlled </a:t>
            </a:r>
            <a:r>
              <a:rPr lang="en-US" dirty="0"/>
              <a:t>double-blind </a:t>
            </a:r>
            <a:r>
              <a:rPr lang="en-US" dirty="0" smtClean="0"/>
              <a:t>clinical trial in Iran on </a:t>
            </a:r>
            <a:r>
              <a:rPr lang="en-US" dirty="0"/>
              <a:t>117 battery plant </a:t>
            </a:r>
            <a:r>
              <a:rPr lang="en-US" dirty="0" smtClean="0"/>
              <a:t>workers with lead poisoning, workers divided into 2 groups</a:t>
            </a:r>
          </a:p>
          <a:p>
            <a:pPr lvl="1"/>
            <a:r>
              <a:rPr lang="en-US" dirty="0" smtClean="0"/>
              <a:t>Garlic powder 400mg (=1200μg </a:t>
            </a:r>
            <a:r>
              <a:rPr lang="en-US" dirty="0" err="1" smtClean="0"/>
              <a:t>allicin</a:t>
            </a:r>
            <a:r>
              <a:rPr lang="en-US" dirty="0" smtClean="0"/>
              <a:t> =2g fresh garlic)  3x daily x 4w </a:t>
            </a:r>
          </a:p>
          <a:p>
            <a:pPr lvl="1"/>
            <a:r>
              <a:rPr lang="en-US" dirty="0" smtClean="0"/>
              <a:t>D-</a:t>
            </a:r>
            <a:r>
              <a:rPr lang="en-US" dirty="0" err="1" smtClean="0"/>
              <a:t>penicillamine</a:t>
            </a:r>
            <a:r>
              <a:rPr lang="en-US" dirty="0" smtClean="0"/>
              <a:t> 250mg</a:t>
            </a:r>
            <a:r>
              <a:rPr lang="en-US" dirty="0"/>
              <a:t>, 3</a:t>
            </a:r>
            <a:r>
              <a:rPr lang="en-US" dirty="0" smtClean="0"/>
              <a:t> x </a:t>
            </a:r>
            <a:r>
              <a:rPr lang="en-US" dirty="0"/>
              <a:t>daily </a:t>
            </a:r>
            <a:r>
              <a:rPr lang="en-US" dirty="0" smtClean="0"/>
              <a:t> </a:t>
            </a:r>
            <a:r>
              <a:rPr lang="en-US" dirty="0"/>
              <a:t>x 4w </a:t>
            </a:r>
          </a:p>
          <a:p>
            <a:r>
              <a:rPr lang="en-US" dirty="0" smtClean="0"/>
              <a:t>Mean BLLs reduced in both groups </a:t>
            </a:r>
            <a:r>
              <a:rPr lang="en-US" dirty="0"/>
              <a:t>with no significant </a:t>
            </a:r>
            <a:r>
              <a:rPr lang="en-US" dirty="0" smtClean="0"/>
              <a:t>difference.( 42.6 </a:t>
            </a:r>
            <a:r>
              <a:rPr lang="en-US" dirty="0"/>
              <a:t>to </a:t>
            </a:r>
            <a:r>
              <a:rPr lang="en-US" dirty="0" smtClean="0"/>
              <a:t>34.7μg/</a:t>
            </a:r>
            <a:r>
              <a:rPr lang="en-US" dirty="0" err="1" smtClean="0"/>
              <a:t>dL</a:t>
            </a:r>
            <a:r>
              <a:rPr lang="en-US" dirty="0" smtClean="0"/>
              <a:t> in garlic group &amp; 41.7 </a:t>
            </a:r>
            <a:r>
              <a:rPr lang="en-US" dirty="0"/>
              <a:t>to </a:t>
            </a:r>
            <a:r>
              <a:rPr lang="en-US" dirty="0" smtClean="0"/>
              <a:t>31.6μg/</a:t>
            </a:r>
            <a:r>
              <a:rPr lang="en-US" dirty="0" err="1" smtClean="0"/>
              <a:t>dL</a:t>
            </a:r>
            <a:r>
              <a:rPr lang="en-US" dirty="0" smtClean="0"/>
              <a:t> in d-</a:t>
            </a:r>
            <a:r>
              <a:rPr lang="en-US" dirty="0" err="1" smtClean="0"/>
              <a:t>penicillamine</a:t>
            </a:r>
            <a:r>
              <a:rPr lang="en-US" dirty="0" smtClean="0"/>
              <a:t> group)</a:t>
            </a:r>
          </a:p>
          <a:p>
            <a:r>
              <a:rPr lang="en-US" dirty="0" smtClean="0"/>
              <a:t>Frequency </a:t>
            </a:r>
            <a:r>
              <a:rPr lang="en-US" dirty="0"/>
              <a:t>of adverse effects </a:t>
            </a:r>
            <a:r>
              <a:rPr lang="en-US" dirty="0" smtClean="0"/>
              <a:t>significantly </a:t>
            </a:r>
            <a:r>
              <a:rPr lang="en-US" dirty="0"/>
              <a:t>lower in garlic group compared to </a:t>
            </a:r>
            <a:r>
              <a:rPr lang="en-US" dirty="0" smtClean="0"/>
              <a:t>D-penicillamine group.</a:t>
            </a:r>
            <a:endParaRPr lang="en-US" dirty="0"/>
          </a:p>
          <a:p>
            <a:r>
              <a:rPr lang="en-US" dirty="0"/>
              <a:t>Neurological signs &amp; symptoms such as irritability, headache &amp; decreased DTR </a:t>
            </a:r>
            <a:r>
              <a:rPr lang="en-US" dirty="0" smtClean="0"/>
              <a:t>decreased. </a:t>
            </a:r>
          </a:p>
          <a:p>
            <a:r>
              <a:rPr lang="en-US" b="1" dirty="0">
                <a:solidFill>
                  <a:schemeClr val="tx2"/>
                </a:solidFill>
              </a:rPr>
              <a:t>G</a:t>
            </a:r>
            <a:r>
              <a:rPr lang="en-US" b="1" dirty="0" smtClean="0">
                <a:solidFill>
                  <a:schemeClr val="tx2"/>
                </a:solidFill>
              </a:rPr>
              <a:t>arlic may be significantly </a:t>
            </a:r>
            <a:r>
              <a:rPr lang="en-US" b="1" dirty="0">
                <a:solidFill>
                  <a:schemeClr val="tx2"/>
                </a:solidFill>
              </a:rPr>
              <a:t>effective in </a:t>
            </a:r>
            <a:r>
              <a:rPr lang="en-US" b="1" dirty="0" smtClean="0">
                <a:solidFill>
                  <a:schemeClr val="tx2"/>
                </a:solidFill>
              </a:rPr>
              <a:t>reducing BLLs </a:t>
            </a:r>
            <a:r>
              <a:rPr lang="en-US" b="1" dirty="0">
                <a:solidFill>
                  <a:schemeClr val="tx2"/>
                </a:solidFill>
              </a:rPr>
              <a:t>in patients with </a:t>
            </a:r>
            <a:r>
              <a:rPr lang="en-US" b="1" dirty="0" smtClean="0">
                <a:solidFill>
                  <a:schemeClr val="tx2"/>
                </a:solidFill>
              </a:rPr>
              <a:t>chronic lead poisoning.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225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Kianoush S, Balali-Mood M, Mousavi SR, Moradi V, Sadeghi M, Dadpour B, Rajabi O, Shakeri MT.</a:t>
            </a:r>
            <a:r>
              <a:rPr lang="en-US" sz="1200" b="1" dirty="0"/>
              <a:t> </a:t>
            </a:r>
            <a:r>
              <a:rPr lang="en-US" sz="1200" dirty="0"/>
              <a:t>Comparison of therapeutic effects of garlic and d-Penicillamine in patients with chronic occupational lead poisoning. </a:t>
            </a:r>
            <a:r>
              <a:rPr lang="en-US" sz="1200" i="1" dirty="0"/>
              <a:t>Basic Clin Pharmacol Toxicol. </a:t>
            </a:r>
            <a:r>
              <a:rPr lang="en-US" sz="1200" dirty="0"/>
              <a:t>2012 May;110(5):476-81. </a:t>
            </a:r>
          </a:p>
        </p:txBody>
      </p:sp>
    </p:spTree>
    <p:extLst>
      <p:ext uri="{BB962C8B-B14F-4D97-AF65-F5344CB8AC3E}">
        <p14:creationId xmlns:p14="http://schemas.microsoft.com/office/powerpoint/2010/main" val="133705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8013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Chelation</a:t>
            </a:r>
            <a:r>
              <a:rPr lang="en-US" altLang="en-US" b="1" dirty="0">
                <a:solidFill>
                  <a:schemeClr val="tx2"/>
                </a:solidFill>
                <a:cs typeface="Arial" charset="0"/>
              </a:rPr>
              <a:t> for BLLs </a:t>
            </a:r>
            <a:r>
              <a:rPr lang="en-US" altLang="en-US" b="1" u="sng" dirty="0">
                <a:solidFill>
                  <a:schemeClr val="tx2"/>
                </a:solidFill>
              </a:rPr>
              <a:t>&gt;</a:t>
            </a:r>
            <a:r>
              <a:rPr lang="en-US" altLang="en-US" b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  <a:cs typeface="Arial" charset="0"/>
              </a:rPr>
              <a:t>45µg</a:t>
            </a:r>
            <a:r>
              <a:rPr lang="en-US" altLang="en-US" b="1" dirty="0" smtClean="0">
                <a:solidFill>
                  <a:schemeClr val="tx2"/>
                </a:solidFill>
                <a:cs typeface="Times New Roman" pitchFamily="18" charset="0"/>
              </a:rPr>
              <a:t>/dL</a:t>
            </a:r>
            <a:br>
              <a:rPr lang="en-US" altLang="en-US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altLang="en-US" b="1" dirty="0" smtClean="0">
                <a:solidFill>
                  <a:schemeClr val="tx2"/>
                </a:solidFill>
              </a:rPr>
              <a:t> Remains </a:t>
            </a:r>
            <a:r>
              <a:rPr lang="en-US" altLang="en-US" b="1" dirty="0">
                <a:solidFill>
                  <a:schemeClr val="tx2"/>
                </a:solidFill>
              </a:rPr>
              <a:t>S</a:t>
            </a:r>
            <a:r>
              <a:rPr lang="en-US" altLang="en-US" b="1" dirty="0" smtClean="0">
                <a:solidFill>
                  <a:schemeClr val="tx2"/>
                </a:solidFill>
              </a:rPr>
              <a:t>tandard </a:t>
            </a:r>
            <a:r>
              <a:rPr lang="en-US" altLang="en-US" b="1" dirty="0">
                <a:solidFill>
                  <a:schemeClr val="tx2"/>
                </a:solidFill>
              </a:rPr>
              <a:t>T</a:t>
            </a:r>
            <a:r>
              <a:rPr lang="en-US" altLang="en-US" b="1" dirty="0" smtClean="0">
                <a:solidFill>
                  <a:schemeClr val="tx2"/>
                </a:solidFill>
              </a:rPr>
              <a:t>herapy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371600"/>
            <a:ext cx="5410199" cy="482629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336699"/>
              </a:buClr>
            </a:pPr>
            <a:r>
              <a:rPr lang="en-US" altLang="en-US" sz="2400" dirty="0" smtClean="0">
                <a:cs typeface="Arial" charset="0"/>
              </a:rPr>
              <a:t>4 chelating agents currently available: </a:t>
            </a:r>
          </a:p>
          <a:p>
            <a:pPr lvl="1" eaLnBrk="1" hangingPunct="1">
              <a:lnSpc>
                <a:spcPct val="90000"/>
              </a:lnSpc>
              <a:buClr>
                <a:srgbClr val="336699"/>
              </a:buClr>
            </a:pPr>
            <a:r>
              <a:rPr lang="en-US" altLang="en-US" sz="2400" dirty="0" smtClean="0">
                <a:cs typeface="Arial" charset="0"/>
              </a:rPr>
              <a:t>Dimercaprol or British AntiLewisite (BAL) </a:t>
            </a:r>
          </a:p>
          <a:p>
            <a:pPr lvl="1" eaLnBrk="1" hangingPunct="1">
              <a:lnSpc>
                <a:spcPct val="90000"/>
              </a:lnSpc>
              <a:buClr>
                <a:srgbClr val="336699"/>
              </a:buClr>
            </a:pPr>
            <a:r>
              <a:rPr lang="en-US" altLang="en-US" sz="2400" dirty="0" smtClean="0">
                <a:cs typeface="Arial" charset="0"/>
              </a:rPr>
              <a:t>CaNa</a:t>
            </a:r>
            <a:r>
              <a:rPr lang="en-US" altLang="en-US" sz="2000" baseline="-25000" dirty="0" smtClean="0">
                <a:cs typeface="Arial" charset="0"/>
              </a:rPr>
              <a:t>2</a:t>
            </a:r>
            <a:r>
              <a:rPr lang="en-US" altLang="en-US" sz="2400" dirty="0" smtClean="0">
                <a:cs typeface="Arial" charset="0"/>
              </a:rPr>
              <a:t>EDTA or Ethylenediaminetetraacetic acid </a:t>
            </a:r>
          </a:p>
          <a:p>
            <a:pPr lvl="1" eaLnBrk="1" hangingPunct="1">
              <a:lnSpc>
                <a:spcPct val="90000"/>
              </a:lnSpc>
              <a:buClr>
                <a:srgbClr val="336699"/>
              </a:buClr>
            </a:pPr>
            <a:r>
              <a:rPr lang="en-US" altLang="en-US" sz="2400" dirty="0" smtClean="0">
                <a:cs typeface="Arial" charset="0"/>
              </a:rPr>
              <a:t>Succimer or 2,3-meso-dimercaptosuccinic acid (DMSA) </a:t>
            </a:r>
          </a:p>
          <a:p>
            <a:pPr lvl="1" eaLnBrk="1" hangingPunct="1">
              <a:lnSpc>
                <a:spcPct val="90000"/>
              </a:lnSpc>
              <a:buClr>
                <a:srgbClr val="336699"/>
              </a:buClr>
            </a:pPr>
            <a:r>
              <a:rPr lang="en-US" altLang="en-US" sz="2400" dirty="0" smtClean="0">
                <a:cs typeface="Arial" charset="0"/>
              </a:rPr>
              <a:t>D-Penicillamine 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</a:pPr>
            <a:r>
              <a:rPr lang="en-US" altLang="en-US" sz="2400" dirty="0" smtClean="0">
                <a:cs typeface="Arial" charset="0"/>
              </a:rPr>
              <a:t>Different side effects </a:t>
            </a:r>
            <a:r>
              <a:rPr lang="en-US" altLang="en-US" sz="2400" dirty="0">
                <a:cs typeface="Arial" charset="0"/>
              </a:rPr>
              <a:t>&amp;</a:t>
            </a:r>
            <a:r>
              <a:rPr lang="en-US" altLang="en-US" sz="2400" dirty="0" smtClean="0">
                <a:cs typeface="Arial" charset="0"/>
              </a:rPr>
              <a:t> risks to each agent</a:t>
            </a:r>
          </a:p>
          <a:p>
            <a:pPr>
              <a:lnSpc>
                <a:spcPct val="90000"/>
              </a:lnSpc>
              <a:buClr>
                <a:srgbClr val="336699"/>
              </a:buClr>
            </a:pPr>
            <a:r>
              <a:rPr lang="en-US" altLang="en-US" sz="2400" dirty="0">
                <a:cs typeface="Arial" charset="0"/>
              </a:rPr>
              <a:t>Lifesaving for patients presenting with encephalopathy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</a:pPr>
            <a:r>
              <a:rPr lang="en-US" altLang="en-US" sz="2400" dirty="0">
                <a:cs typeface="Arial" charset="0"/>
              </a:rPr>
              <a:t>N</a:t>
            </a:r>
            <a:r>
              <a:rPr lang="en-US" altLang="en-US" sz="2400" dirty="0" smtClean="0">
                <a:cs typeface="Arial" charset="0"/>
              </a:rPr>
              <a:t>o evidence it improves IQ or behavior 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</a:pPr>
            <a:r>
              <a:rPr lang="en-US" altLang="en-US" sz="2400" dirty="0" smtClean="0">
                <a:cs typeface="Arial" charset="0"/>
              </a:rPr>
              <a:t>Mobilizes lead at accelerated rate  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</a:pPr>
            <a:r>
              <a:rPr lang="en-US" altLang="en-US" sz="2400" dirty="0" smtClean="0">
                <a:cs typeface="Arial" charset="0"/>
              </a:rPr>
              <a:t>Currently only recommended for BLLs </a:t>
            </a:r>
            <a:r>
              <a:rPr lang="en-US" altLang="en-US" sz="2400" u="sng" dirty="0" smtClean="0"/>
              <a:t>&gt;</a:t>
            </a:r>
            <a:r>
              <a:rPr lang="en-US" altLang="en-US" sz="2400" dirty="0" smtClean="0">
                <a:cs typeface="Arial" charset="0"/>
              </a:rPr>
              <a:t> 45µg</a:t>
            </a:r>
            <a:r>
              <a:rPr lang="en-US" altLang="en-US" sz="2400" dirty="0" smtClean="0">
                <a:cs typeface="Times New Roman" pitchFamily="18" charset="0"/>
              </a:rPr>
              <a:t>/dL in children &amp; pregnant women in  second half of pregnancy</a:t>
            </a:r>
            <a:endParaRPr lang="en-US" altLang="en-US" sz="2400" dirty="0" smtClean="0"/>
          </a:p>
        </p:txBody>
      </p:sp>
      <p:pic>
        <p:nvPicPr>
          <p:cNvPr id="45060" name="Picture 4" descr="health_color_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jehrlich\Desktop\lead-chelation 2014_Page_1.tif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9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676400"/>
            <a:ext cx="3250277" cy="4206240"/>
          </a:xfrm>
          <a:prstGeom prst="rect">
            <a:avLst/>
          </a:prstGeom>
          <a:solidFill>
            <a:srgbClr val="336699">
              <a:alpha val="43000"/>
            </a:srgbClr>
          </a:solidFill>
          <a:ln>
            <a:solidFill>
              <a:srgbClr val="336699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" y="6354633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www1.nyc.gov/assets/doh/downloads/pdf/lead/lead-chelation.pdf</a:t>
            </a:r>
            <a:endParaRPr lang="en-US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8431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57150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Cilantro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Coriandrum Sativum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676400"/>
            <a:ext cx="8991600" cy="5105400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r>
              <a:rPr lang="en-US" sz="8000" dirty="0" smtClean="0"/>
              <a:t>Leaves rich </a:t>
            </a:r>
            <a:r>
              <a:rPr lang="en-US" sz="8000" dirty="0"/>
              <a:t>in </a:t>
            </a:r>
            <a:r>
              <a:rPr lang="en-US" sz="8000" dirty="0" err="1" smtClean="0"/>
              <a:t>vit</a:t>
            </a:r>
            <a:r>
              <a:rPr lang="en-US" sz="8000" dirty="0" smtClean="0"/>
              <a:t> </a:t>
            </a:r>
            <a:r>
              <a:rPr lang="en-US" sz="8000" dirty="0"/>
              <a:t>A, </a:t>
            </a:r>
            <a:r>
              <a:rPr lang="en-US" sz="8000" dirty="0" smtClean="0"/>
              <a:t>C &amp; K. </a:t>
            </a:r>
            <a:r>
              <a:rPr lang="en-US" sz="8000" dirty="0"/>
              <a:t>S</a:t>
            </a:r>
            <a:r>
              <a:rPr lang="en-US" sz="8000" dirty="0" smtClean="0"/>
              <a:t>eeds significant </a:t>
            </a:r>
            <a:r>
              <a:rPr lang="en-US" sz="8000" dirty="0"/>
              <a:t>amounts of </a:t>
            </a:r>
            <a:r>
              <a:rPr lang="en-US" sz="8000" dirty="0" smtClean="0"/>
              <a:t>fiber</a:t>
            </a:r>
            <a:r>
              <a:rPr lang="en-US" sz="8000" dirty="0"/>
              <a:t>, C</a:t>
            </a:r>
            <a:r>
              <a:rPr lang="en-US" sz="8000" dirty="0" smtClean="0"/>
              <a:t>a, Se, Fe, </a:t>
            </a:r>
            <a:r>
              <a:rPr lang="en-US" sz="8000" dirty="0"/>
              <a:t>M</a:t>
            </a:r>
            <a:r>
              <a:rPr lang="en-US" sz="8000" dirty="0" smtClean="0"/>
              <a:t>g </a:t>
            </a:r>
            <a:r>
              <a:rPr lang="en-US" sz="8000" dirty="0"/>
              <a:t>&amp;</a:t>
            </a:r>
            <a:r>
              <a:rPr lang="en-US" sz="8000" dirty="0" smtClean="0"/>
              <a:t> </a:t>
            </a:r>
            <a:r>
              <a:rPr lang="en-US" sz="8000" dirty="0"/>
              <a:t>M</a:t>
            </a:r>
            <a:r>
              <a:rPr lang="en-US" sz="8000" dirty="0" smtClean="0"/>
              <a:t>n.</a:t>
            </a:r>
            <a:endParaRPr lang="en-US" sz="8000" dirty="0"/>
          </a:p>
          <a:p>
            <a:r>
              <a:rPr lang="en-US" sz="8000" dirty="0" smtClean="0"/>
              <a:t>32 </a:t>
            </a:r>
            <a:r>
              <a:rPr lang="en-US" sz="8000" dirty="0"/>
              <a:t>children aged </a:t>
            </a:r>
            <a:r>
              <a:rPr lang="en-US" sz="8000" dirty="0" smtClean="0"/>
              <a:t>3-7y, with</a:t>
            </a:r>
            <a:r>
              <a:rPr lang="en-US" sz="8000" dirty="0"/>
              <a:t> </a:t>
            </a:r>
            <a:r>
              <a:rPr lang="en-US" sz="8000" dirty="0" smtClean="0"/>
              <a:t>lead-exposed worker parent, randomly </a:t>
            </a:r>
            <a:r>
              <a:rPr lang="en-US" sz="8000" dirty="0"/>
              <a:t>divided into 2 </a:t>
            </a:r>
            <a:r>
              <a:rPr lang="en-US" sz="8000" dirty="0" smtClean="0"/>
              <a:t>groups; Duration </a:t>
            </a:r>
            <a:r>
              <a:rPr lang="en-US" sz="8000" dirty="0"/>
              <a:t>of fathers' exposure to </a:t>
            </a:r>
            <a:r>
              <a:rPr lang="en-US" sz="8000" dirty="0" err="1"/>
              <a:t>Pb</a:t>
            </a:r>
            <a:r>
              <a:rPr lang="en-US" sz="8000" dirty="0"/>
              <a:t> at work </a:t>
            </a:r>
            <a:r>
              <a:rPr lang="en-US" sz="8000" dirty="0" smtClean="0"/>
              <a:t>9 ± 6y </a:t>
            </a:r>
          </a:p>
          <a:p>
            <a:pPr lvl="1"/>
            <a:r>
              <a:rPr lang="en-US" sz="7600" dirty="0" smtClean="0"/>
              <a:t>Test </a:t>
            </a:r>
            <a:r>
              <a:rPr lang="en-US" sz="7600" dirty="0"/>
              <a:t>group received Cilantro extract </a:t>
            </a:r>
            <a:r>
              <a:rPr lang="en-US" sz="7600" dirty="0" smtClean="0"/>
              <a:t>&amp; </a:t>
            </a:r>
          </a:p>
          <a:p>
            <a:pPr lvl="1"/>
            <a:r>
              <a:rPr lang="en-US" sz="7600" dirty="0"/>
              <a:t>C</a:t>
            </a:r>
            <a:r>
              <a:rPr lang="en-US" sz="7600" dirty="0" smtClean="0"/>
              <a:t>ontrols </a:t>
            </a:r>
            <a:r>
              <a:rPr lang="en-US" sz="7600" dirty="0"/>
              <a:t>given placebos for </a:t>
            </a:r>
            <a:r>
              <a:rPr lang="en-US" sz="7600" dirty="0" smtClean="0"/>
              <a:t>14d</a:t>
            </a:r>
          </a:p>
          <a:p>
            <a:r>
              <a:rPr lang="en-US" sz="8000" dirty="0" smtClean="0"/>
              <a:t>Blood &amp; </a:t>
            </a:r>
            <a:r>
              <a:rPr lang="en-US" sz="8000" dirty="0"/>
              <a:t>urine lead concentrations </a:t>
            </a:r>
            <a:r>
              <a:rPr lang="en-US" sz="8000" dirty="0" smtClean="0"/>
              <a:t>determined </a:t>
            </a:r>
            <a:r>
              <a:rPr lang="en-US" sz="8000" dirty="0"/>
              <a:t>at </a:t>
            </a:r>
            <a:r>
              <a:rPr lang="en-US" sz="8000" dirty="0" smtClean="0"/>
              <a:t>study beginning </a:t>
            </a:r>
            <a:r>
              <a:rPr lang="en-US" sz="8000" dirty="0"/>
              <a:t>&amp;</a:t>
            </a:r>
            <a:r>
              <a:rPr lang="en-US" sz="8000" dirty="0" smtClean="0"/>
              <a:t> 14d </a:t>
            </a:r>
            <a:r>
              <a:rPr lang="en-US" sz="8000" dirty="0"/>
              <a:t>later. </a:t>
            </a:r>
            <a:endParaRPr lang="en-US" sz="8000" dirty="0" smtClean="0"/>
          </a:p>
          <a:p>
            <a:r>
              <a:rPr lang="en-US" sz="8000" dirty="0" smtClean="0"/>
              <a:t>BLL 16µg/</a:t>
            </a:r>
            <a:r>
              <a:rPr lang="en-US" sz="8000" dirty="0" err="1" smtClean="0"/>
              <a:t>dL</a:t>
            </a:r>
            <a:r>
              <a:rPr lang="en-US" sz="8000" dirty="0" smtClean="0"/>
              <a:t> </a:t>
            </a:r>
            <a:r>
              <a:rPr lang="en-US" sz="8000" dirty="0"/>
              <a:t>&amp; urine </a:t>
            </a:r>
            <a:r>
              <a:rPr lang="en-US" sz="8000" dirty="0" err="1" smtClean="0"/>
              <a:t>Pb</a:t>
            </a:r>
            <a:r>
              <a:rPr lang="en-US" sz="8000" dirty="0" smtClean="0"/>
              <a:t> 10µg/</a:t>
            </a:r>
            <a:r>
              <a:rPr lang="en-US" sz="8000" dirty="0" err="1" smtClean="0"/>
              <a:t>dL</a:t>
            </a:r>
            <a:r>
              <a:rPr lang="en-US" sz="8000" dirty="0" smtClean="0"/>
              <a:t> &amp; </a:t>
            </a:r>
            <a:r>
              <a:rPr lang="en-US" sz="8000" dirty="0"/>
              <a:t>renal lead </a:t>
            </a:r>
            <a:r>
              <a:rPr lang="en-US" sz="8000" dirty="0" smtClean="0"/>
              <a:t>clearance </a:t>
            </a:r>
            <a:r>
              <a:rPr lang="en-US" sz="8000" dirty="0"/>
              <a:t>.</a:t>
            </a:r>
            <a:r>
              <a:rPr lang="en-US" sz="8000" dirty="0" smtClean="0"/>
              <a:t>012 L/d at </a:t>
            </a:r>
            <a:r>
              <a:rPr lang="en-US" sz="8000" dirty="0"/>
              <a:t>beginning of </a:t>
            </a:r>
            <a:r>
              <a:rPr lang="en-US" sz="8000" dirty="0" smtClean="0"/>
              <a:t>study</a:t>
            </a:r>
            <a:r>
              <a:rPr lang="en-US" sz="8000" dirty="0"/>
              <a:t>. N</a:t>
            </a:r>
            <a:r>
              <a:rPr lang="en-US" sz="8000" dirty="0" smtClean="0"/>
              <a:t>o differences between 2 groups</a:t>
            </a:r>
            <a:r>
              <a:rPr lang="en-US" sz="8000" dirty="0"/>
              <a:t>. </a:t>
            </a:r>
            <a:r>
              <a:rPr lang="en-US" sz="8000" b="1" dirty="0">
                <a:solidFill>
                  <a:schemeClr val="tx2"/>
                </a:solidFill>
              </a:rPr>
              <a:t/>
            </a:r>
            <a:br>
              <a:rPr lang="en-US" sz="8000" b="1" dirty="0">
                <a:solidFill>
                  <a:schemeClr val="tx2"/>
                </a:solidFill>
              </a:rPr>
            </a:br>
            <a:endParaRPr lang="en-US" sz="80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jehrlich\Desktop\coriander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93" y="1"/>
            <a:ext cx="2743200" cy="18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21166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200" dirty="0"/>
              <a:t>K. Deldar, E. Nazemi, M. Balali Mood, SA. Emami, AH. Mohammad Pour, M. Tafaghodi et al . Effect of </a:t>
            </a:r>
            <a:r>
              <a:rPr lang="en-US" sz="1200" dirty="0" smtClean="0"/>
              <a:t>Coriandrum sativum </a:t>
            </a:r>
            <a:r>
              <a:rPr lang="en-US" sz="1200" dirty="0"/>
              <a:t>extract on lead excretion in 3-7 year old children. J Birjand Univ Med Sci.. 2008; 15 (3) :11-19.</a:t>
            </a:r>
          </a:p>
        </p:txBody>
      </p:sp>
    </p:spTree>
    <p:extLst>
      <p:ext uri="{BB962C8B-B14F-4D97-AF65-F5344CB8AC3E}">
        <p14:creationId xmlns:p14="http://schemas.microsoft.com/office/powerpoint/2010/main" val="3951602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Cilantro Results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After 2w use of Cilantro,  mean BLL decreased, urine lead increased &amp; renal excretion of lead increased. But similar changes in control group. </a:t>
            </a:r>
          </a:p>
          <a:p>
            <a:r>
              <a:rPr lang="en-US" dirty="0"/>
              <a:t>Increasing lead elimination in both groups may have been due to other factors like </a:t>
            </a:r>
            <a:r>
              <a:rPr lang="en-US" dirty="0" smtClean="0"/>
              <a:t>improvement in nutrition following </a:t>
            </a:r>
            <a:r>
              <a:rPr lang="en-US" dirty="0"/>
              <a:t>education at study beginning </a:t>
            </a:r>
          </a:p>
          <a:p>
            <a:r>
              <a:rPr lang="en-US" dirty="0"/>
              <a:t>Study double-blind, but some mothers may have realized </a:t>
            </a:r>
            <a:r>
              <a:rPr lang="en-US" dirty="0" smtClean="0"/>
              <a:t>the medicine </a:t>
            </a:r>
            <a:r>
              <a:rPr lang="en-US" dirty="0"/>
              <a:t>was coriander &amp; </a:t>
            </a:r>
            <a:r>
              <a:rPr lang="en-US" dirty="0" smtClean="0"/>
              <a:t>may have given </a:t>
            </a:r>
            <a:r>
              <a:rPr lang="en-US" dirty="0"/>
              <a:t>it to placebo group. </a:t>
            </a:r>
          </a:p>
          <a:p>
            <a:r>
              <a:rPr lang="en-US" b="1" dirty="0">
                <a:solidFill>
                  <a:schemeClr val="tx2"/>
                </a:solidFill>
              </a:rPr>
              <a:t>Thus, </a:t>
            </a:r>
            <a:r>
              <a:rPr lang="en-US" b="1" dirty="0" smtClean="0">
                <a:solidFill>
                  <a:schemeClr val="tx2"/>
                </a:solidFill>
              </a:rPr>
              <a:t>cilantro </a:t>
            </a:r>
            <a:r>
              <a:rPr lang="en-US" b="1" dirty="0">
                <a:solidFill>
                  <a:schemeClr val="tx2"/>
                </a:solidFill>
              </a:rPr>
              <a:t>does not appear effective in lead elimination, although previous animal experiment on mice reported it as effective.</a:t>
            </a:r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791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Seabuckthorn Juice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/>
            </a:r>
            <a:br>
              <a:rPr lang="en-US" b="1" i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jehrlich\Desktop\seabuckho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525"/>
            <a:ext cx="2314824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371600"/>
            <a:ext cx="8915401" cy="5334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Shrub </a:t>
            </a:r>
            <a:r>
              <a:rPr lang="en-US" sz="2200" dirty="0"/>
              <a:t>found in China, Mongolia, Russia, northern </a:t>
            </a:r>
            <a:r>
              <a:rPr lang="en-US" sz="2200" dirty="0" smtClean="0"/>
              <a:t>Europe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/>
              <a:t>Canada</a:t>
            </a:r>
            <a:endParaRPr lang="en-US" sz="2200" dirty="0" smtClean="0"/>
          </a:p>
          <a:p>
            <a:r>
              <a:rPr lang="en-US" sz="2200" dirty="0" smtClean="0"/>
              <a:t>Ripe fruit rich </a:t>
            </a:r>
            <a:r>
              <a:rPr lang="en-US" sz="2200" dirty="0"/>
              <a:t>source of </a:t>
            </a:r>
            <a:r>
              <a:rPr lang="en-US" sz="2200" dirty="0" smtClean="0"/>
              <a:t>vitamins A</a:t>
            </a:r>
            <a:r>
              <a:rPr lang="en-US" sz="2200" dirty="0"/>
              <a:t>, C, E, &amp;</a:t>
            </a:r>
            <a:r>
              <a:rPr lang="en-US" sz="2200" dirty="0" smtClean="0"/>
              <a:t> </a:t>
            </a:r>
            <a:r>
              <a:rPr lang="en-US" sz="2200" dirty="0"/>
              <a:t>K, carotenoids, &amp;</a:t>
            </a:r>
            <a:r>
              <a:rPr lang="en-US" sz="2200" dirty="0" smtClean="0"/>
              <a:t> </a:t>
            </a:r>
            <a:r>
              <a:rPr lang="en-US" sz="2200" dirty="0"/>
              <a:t>organic </a:t>
            </a:r>
            <a:r>
              <a:rPr lang="en-US" sz="2200" dirty="0" smtClean="0"/>
              <a:t>acids. Long history in </a:t>
            </a:r>
            <a:r>
              <a:rPr lang="en-US" sz="2200" dirty="0"/>
              <a:t>Tibetan &amp;</a:t>
            </a:r>
            <a:r>
              <a:rPr lang="en-US" sz="2200" dirty="0" smtClean="0"/>
              <a:t> </a:t>
            </a:r>
            <a:r>
              <a:rPr lang="en-US" sz="2200" dirty="0"/>
              <a:t>Mongolian medicine </a:t>
            </a:r>
            <a:r>
              <a:rPr lang="en-US" sz="2200" dirty="0" smtClean="0"/>
              <a:t>in treatment of </a:t>
            </a:r>
            <a:r>
              <a:rPr lang="en-US" sz="2200" dirty="0"/>
              <a:t>various diseases. </a:t>
            </a:r>
          </a:p>
          <a:p>
            <a:r>
              <a:rPr lang="en-US" sz="2200" dirty="0" smtClean="0"/>
              <a:t>Examined effect </a:t>
            </a:r>
            <a:r>
              <a:rPr lang="en-US" sz="2200" dirty="0"/>
              <a:t>of </a:t>
            </a:r>
            <a:r>
              <a:rPr lang="en-US" sz="2200" i="1" dirty="0"/>
              <a:t>Hippophae rhamnoides </a:t>
            </a:r>
            <a:r>
              <a:rPr lang="en-US" sz="2200" dirty="0"/>
              <a:t>L. (HRL) juice on lead-induced memory impairment </a:t>
            </a:r>
            <a:r>
              <a:rPr lang="en-US" sz="2200" dirty="0" smtClean="0"/>
              <a:t>&amp;</a:t>
            </a:r>
            <a:r>
              <a:rPr lang="en-US" sz="2200" dirty="0"/>
              <a:t> </a:t>
            </a:r>
            <a:r>
              <a:rPr lang="en-US" sz="2200" dirty="0" smtClean="0"/>
              <a:t>neuronal </a:t>
            </a:r>
            <a:r>
              <a:rPr lang="en-US" sz="2200" dirty="0"/>
              <a:t>damage in </a:t>
            </a:r>
            <a:r>
              <a:rPr lang="en-US" sz="2200" dirty="0" smtClean="0"/>
              <a:t>brains </a:t>
            </a:r>
            <a:r>
              <a:rPr lang="en-US" sz="2200" dirty="0"/>
              <a:t>of </a:t>
            </a:r>
            <a:r>
              <a:rPr lang="en-US" sz="2200" dirty="0" smtClean="0"/>
              <a:t>Kunming adult </a:t>
            </a:r>
            <a:r>
              <a:rPr lang="en-US" sz="2200" dirty="0"/>
              <a:t>mice. </a:t>
            </a:r>
            <a:endParaRPr lang="en-US" sz="2200" dirty="0" smtClean="0"/>
          </a:p>
          <a:p>
            <a:r>
              <a:rPr lang="en-US" sz="2200" dirty="0" smtClean="0"/>
              <a:t>In lead-only group-mice </a:t>
            </a:r>
            <a:r>
              <a:rPr lang="en-US" sz="2200" dirty="0"/>
              <a:t>exposed to lead acetate </a:t>
            </a:r>
            <a:r>
              <a:rPr lang="en-US" sz="2200" dirty="0" smtClean="0"/>
              <a:t>10mg/kg for </a:t>
            </a:r>
            <a:r>
              <a:rPr lang="en-US" sz="2200" dirty="0"/>
              <a:t>20d. </a:t>
            </a:r>
            <a:endParaRPr lang="en-US" sz="2200" dirty="0" smtClean="0"/>
          </a:p>
          <a:p>
            <a:pPr lvl="1"/>
            <a:r>
              <a:rPr lang="en-US" sz="2000" dirty="0" smtClean="0"/>
              <a:t>In water </a:t>
            </a:r>
            <a:r>
              <a:rPr lang="en-US" sz="2000" dirty="0"/>
              <a:t>maze test, </a:t>
            </a:r>
            <a:r>
              <a:rPr lang="en-US" sz="2000" dirty="0" smtClean="0"/>
              <a:t>swimming time lengthened </a:t>
            </a:r>
          </a:p>
          <a:p>
            <a:pPr lvl="1"/>
            <a:r>
              <a:rPr lang="en-US" sz="2000" dirty="0" smtClean="0"/>
              <a:t>Product of lipid oxidation </a:t>
            </a:r>
            <a:r>
              <a:rPr lang="en-US" sz="2000" dirty="0" err="1" smtClean="0"/>
              <a:t>malondialdehyde</a:t>
            </a:r>
            <a:r>
              <a:rPr lang="en-US" sz="2000" dirty="0" smtClean="0"/>
              <a:t> levels &amp; neurotransmitter breakdown enzymes acetylcholinesterase &amp; monoamine oxidase activity increased</a:t>
            </a:r>
          </a:p>
          <a:p>
            <a:pPr lvl="1"/>
            <a:r>
              <a:rPr lang="en-US" sz="2000" dirty="0" smtClean="0"/>
              <a:t>Levels </a:t>
            </a:r>
            <a:r>
              <a:rPr lang="en-US" sz="2000" dirty="0"/>
              <a:t>of c</a:t>
            </a:r>
            <a:r>
              <a:rPr lang="en-US" sz="2000" dirty="0" smtClean="0"/>
              <a:t>atecholamine </a:t>
            </a:r>
            <a:r>
              <a:rPr lang="en-US" sz="2000" dirty="0"/>
              <a:t>n</a:t>
            </a:r>
            <a:r>
              <a:rPr lang="en-US" sz="2000" dirty="0" smtClean="0"/>
              <a:t>eurotransmitters norepinephrine (NE) , serotonin &amp; 5-hydroxyindole acetic acid (HIAA) decreased</a:t>
            </a:r>
          </a:p>
        </p:txBody>
      </p:sp>
      <p:pic>
        <p:nvPicPr>
          <p:cNvPr id="5" name="Picture 0" descr="health_color_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197898"/>
            <a:ext cx="725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Yanji XU, Guangzhe LI, Chunji </a:t>
            </a:r>
            <a:r>
              <a:rPr lang="en-US" sz="1200" dirty="0"/>
              <a:t>HAN</a:t>
            </a:r>
            <a:r>
              <a:rPr lang="en-US" sz="1200" dirty="0" smtClean="0"/>
              <a:t>,</a:t>
            </a:r>
            <a:r>
              <a:rPr lang="en-US" sz="1200" i="1" dirty="0" smtClean="0"/>
              <a:t> </a:t>
            </a:r>
            <a:r>
              <a:rPr lang="en-US" sz="1200" dirty="0"/>
              <a:t>Lianping SUN</a:t>
            </a:r>
            <a:r>
              <a:rPr lang="en-US" sz="1200" dirty="0" smtClean="0"/>
              <a:t>,</a:t>
            </a:r>
            <a:r>
              <a:rPr lang="en-US" sz="1200" i="1" dirty="0" smtClean="0"/>
              <a:t> </a:t>
            </a:r>
            <a:r>
              <a:rPr lang="en-US" sz="1200" dirty="0"/>
              <a:t>Rongjie ZHAO</a:t>
            </a:r>
            <a:r>
              <a:rPr lang="en-US" sz="1200" dirty="0" smtClean="0"/>
              <a:t>,</a:t>
            </a:r>
            <a:r>
              <a:rPr lang="en-US" sz="1200" i="1" dirty="0" smtClean="0"/>
              <a:t> </a:t>
            </a:r>
            <a:r>
              <a:rPr lang="en-US" sz="1200" dirty="0" smtClean="0"/>
              <a:t>and </a:t>
            </a:r>
            <a:r>
              <a:rPr lang="en-US" sz="1200" dirty="0" err="1" smtClean="0"/>
              <a:t>Santian</a:t>
            </a:r>
            <a:r>
              <a:rPr lang="en-US" sz="1200" dirty="0" smtClean="0"/>
              <a:t> CUI</a:t>
            </a:r>
            <a:r>
              <a:rPr lang="en-US" sz="1200" i="1" dirty="0" smtClean="0"/>
              <a:t>. </a:t>
            </a:r>
            <a:r>
              <a:rPr lang="en-US" sz="1200" dirty="0"/>
              <a:t>Protective Effects of </a:t>
            </a:r>
            <a:r>
              <a:rPr lang="en-US" sz="1200" i="1" dirty="0"/>
              <a:t>Hippophae rhamnoides </a:t>
            </a:r>
            <a:r>
              <a:rPr lang="en-US" sz="1200" dirty="0"/>
              <a:t>L. Juice on </a:t>
            </a:r>
            <a:r>
              <a:rPr lang="en-US" sz="1200" dirty="0" smtClean="0"/>
              <a:t>Lead-Induced Neurotoxicity </a:t>
            </a:r>
            <a:r>
              <a:rPr lang="en-US" sz="1200" dirty="0"/>
              <a:t>in </a:t>
            </a:r>
            <a:r>
              <a:rPr lang="en-US" sz="1200" dirty="0" smtClean="0"/>
              <a:t>Mice. </a:t>
            </a:r>
            <a:r>
              <a:rPr lang="en-US" sz="1200" i="1" dirty="0" smtClean="0"/>
              <a:t>Biol</a:t>
            </a:r>
            <a:r>
              <a:rPr lang="en-US" sz="1200" i="1" dirty="0"/>
              <a:t>. Pharm. Bull. </a:t>
            </a:r>
            <a:r>
              <a:rPr lang="en-US" sz="1200" dirty="0"/>
              <a:t>28(3) 490—494 (2005</a:t>
            </a:r>
            <a:r>
              <a:rPr lang="en-US" sz="1200" dirty="0" smtClean="0"/>
              <a:t>).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0662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Seabuckthorn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Juice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525963"/>
          </a:xfrm>
        </p:spPr>
        <p:txBody>
          <a:bodyPr/>
          <a:lstStyle/>
          <a:p>
            <a:r>
              <a:rPr lang="en-US" sz="2400" dirty="0"/>
              <a:t>Then either no HRL, 20% HRL or 40 % given. In </a:t>
            </a:r>
            <a:r>
              <a:rPr lang="en-US" sz="2400" dirty="0" smtClean="0"/>
              <a:t>HRL </a:t>
            </a:r>
            <a:r>
              <a:rPr lang="en-US" sz="2400" dirty="0"/>
              <a:t>groups:</a:t>
            </a:r>
          </a:p>
          <a:p>
            <a:pPr lvl="1"/>
            <a:r>
              <a:rPr lang="en-US" sz="2000" dirty="0"/>
              <a:t>Swimming time decreased in mice receiving 20% &amp; 40% HRL </a:t>
            </a:r>
          </a:p>
          <a:p>
            <a:pPr lvl="1"/>
            <a:r>
              <a:rPr lang="en-US" sz="2000" dirty="0" err="1" smtClean="0"/>
              <a:t>Malondialdehyde</a:t>
            </a:r>
            <a:r>
              <a:rPr lang="en-US" sz="2000" dirty="0" smtClean="0"/>
              <a:t> </a:t>
            </a:r>
            <a:r>
              <a:rPr lang="en-US" sz="2000" dirty="0"/>
              <a:t>levels reduced in 20% &amp; 40% HRL groups in dose-dependent manner </a:t>
            </a:r>
          </a:p>
          <a:p>
            <a:pPr lvl="1"/>
            <a:r>
              <a:rPr lang="en-US" sz="2000" dirty="0"/>
              <a:t>Activities of </a:t>
            </a:r>
            <a:r>
              <a:rPr lang="en-US" sz="2000" dirty="0" smtClean="0"/>
              <a:t>acetylcholinesterase </a:t>
            </a:r>
            <a:r>
              <a:rPr lang="en-US" sz="2000" dirty="0"/>
              <a:t>&amp; monoamine oxidase </a:t>
            </a:r>
            <a:r>
              <a:rPr lang="en-US" sz="2000" dirty="0" smtClean="0"/>
              <a:t>decreased </a:t>
            </a:r>
            <a:r>
              <a:rPr lang="en-US" sz="2000" dirty="0"/>
              <a:t>in 40% HRL group but not 20% HRL </a:t>
            </a:r>
          </a:p>
          <a:p>
            <a:pPr lvl="1"/>
            <a:r>
              <a:rPr lang="en-US" sz="2000" dirty="0"/>
              <a:t>Levels of NE, serotonin &amp; 5-HIAA increased in 40% HRL group, but 20% HRL had no effect 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Data suggest HRL juice may protect against lead-induced deficits in memory &amp; changes in neuro-biochemical parameters in mice.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51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hrlich\Desktop\coconut water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167640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Coconut Water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1008062"/>
            <a:ext cx="9144000" cy="583088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8000" dirty="0" smtClean="0"/>
              <a:t>Study in 2016 to </a:t>
            </a:r>
            <a:r>
              <a:rPr lang="en-US" sz="8000" dirty="0"/>
              <a:t>determine </a:t>
            </a:r>
            <a:r>
              <a:rPr lang="en-US" sz="8000" dirty="0" smtClean="0"/>
              <a:t>effect </a:t>
            </a:r>
            <a:r>
              <a:rPr lang="en-US" sz="8000" dirty="0"/>
              <a:t>of coconut water on </a:t>
            </a:r>
            <a:r>
              <a:rPr lang="en-US" sz="8000" dirty="0" err="1" smtClean="0"/>
              <a:t>hemato</a:t>
            </a:r>
            <a:r>
              <a:rPr lang="en-US" sz="8000" dirty="0" smtClean="0"/>
              <a:t>-biochemical </a:t>
            </a:r>
            <a:r>
              <a:rPr lang="en-US" sz="8000" dirty="0"/>
              <a:t>changes due to </a:t>
            </a:r>
            <a:r>
              <a:rPr lang="en-US" sz="8000" dirty="0" smtClean="0"/>
              <a:t>lead </a:t>
            </a:r>
            <a:r>
              <a:rPr lang="en-US" sz="8000" dirty="0"/>
              <a:t>in wistar albino rats </a:t>
            </a:r>
            <a:endParaRPr lang="en-US" sz="8000" dirty="0" smtClean="0"/>
          </a:p>
          <a:p>
            <a:r>
              <a:rPr lang="en-US" sz="8000" dirty="0" smtClean="0"/>
              <a:t>60 rats </a:t>
            </a:r>
            <a:r>
              <a:rPr lang="en-US" sz="8000" dirty="0"/>
              <a:t>assigned to 4</a:t>
            </a:r>
            <a:r>
              <a:rPr lang="en-US" sz="8000" dirty="0" smtClean="0"/>
              <a:t> groups </a:t>
            </a:r>
          </a:p>
          <a:p>
            <a:pPr lvl="1"/>
            <a:r>
              <a:rPr lang="en-US" sz="6400" dirty="0" smtClean="0"/>
              <a:t>Lead </a:t>
            </a:r>
            <a:r>
              <a:rPr lang="en-US" sz="6400" dirty="0"/>
              <a:t>0.10g/l </a:t>
            </a:r>
            <a:r>
              <a:rPr lang="en-US" sz="6400" dirty="0" smtClean="0"/>
              <a:t>water </a:t>
            </a:r>
            <a:r>
              <a:rPr lang="en-US" sz="6400" dirty="0"/>
              <a:t>daily </a:t>
            </a:r>
            <a:r>
              <a:rPr lang="en-US" sz="6400" dirty="0" smtClean="0"/>
              <a:t>intraperitoneal x 6w</a:t>
            </a:r>
          </a:p>
          <a:p>
            <a:pPr lvl="1"/>
            <a:r>
              <a:rPr lang="en-US" sz="6400" dirty="0" smtClean="0"/>
              <a:t>75ml coconut water </a:t>
            </a:r>
            <a:r>
              <a:rPr lang="en-US" sz="6400" dirty="0"/>
              <a:t>daily x</a:t>
            </a:r>
            <a:r>
              <a:rPr lang="en-US" sz="6400" dirty="0" smtClean="0"/>
              <a:t> 6w</a:t>
            </a:r>
          </a:p>
          <a:p>
            <a:pPr lvl="1"/>
            <a:r>
              <a:rPr lang="en-US" sz="6400" dirty="0" smtClean="0"/>
              <a:t>lead 0.10g/l </a:t>
            </a:r>
            <a:r>
              <a:rPr lang="en-US" sz="6400" dirty="0"/>
              <a:t>of water+ 75ml </a:t>
            </a:r>
            <a:r>
              <a:rPr lang="en-US" sz="6400" dirty="0" smtClean="0"/>
              <a:t>coconut water </a:t>
            </a:r>
            <a:r>
              <a:rPr lang="en-US" sz="6400" dirty="0"/>
              <a:t>daily x</a:t>
            </a:r>
            <a:r>
              <a:rPr lang="en-US" sz="6400" dirty="0" smtClean="0"/>
              <a:t> 6w</a:t>
            </a:r>
          </a:p>
          <a:p>
            <a:pPr lvl="1"/>
            <a:r>
              <a:rPr lang="en-US" sz="6400" dirty="0" smtClean="0"/>
              <a:t>healthy </a:t>
            </a:r>
            <a:r>
              <a:rPr lang="en-US" sz="6400" dirty="0"/>
              <a:t>control </a:t>
            </a:r>
            <a:r>
              <a:rPr lang="en-US" sz="6400" dirty="0" smtClean="0"/>
              <a:t>group</a:t>
            </a:r>
          </a:p>
          <a:p>
            <a:r>
              <a:rPr lang="en-US" sz="8000" dirty="0" smtClean="0"/>
              <a:t>In lead-treated rats when compared to controls: </a:t>
            </a:r>
          </a:p>
          <a:p>
            <a:pPr lvl="1"/>
            <a:r>
              <a:rPr lang="en-US" sz="6400" dirty="0" smtClean="0"/>
              <a:t>Mean RBCs, MCV, MCH, MCHC, RDW &amp; PLT counts reduced  </a:t>
            </a:r>
            <a:endParaRPr lang="en-US" sz="6400" dirty="0"/>
          </a:p>
          <a:p>
            <a:pPr lvl="1"/>
            <a:r>
              <a:rPr lang="en-US" sz="6400" dirty="0" smtClean="0"/>
              <a:t>WBCs, TL, TG, HDL, LDL, LDL/HDL &amp; TL/HDL increased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" y="603154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EB </a:t>
            </a:r>
            <a:r>
              <a:rPr lang="en-US" sz="1200" dirty="0"/>
              <a:t>JESUORSEMWEN, </a:t>
            </a:r>
            <a:r>
              <a:rPr lang="en-US" sz="1200" dirty="0" smtClean="0"/>
              <a:t>II </a:t>
            </a:r>
            <a:r>
              <a:rPr lang="en-US" sz="1200" dirty="0"/>
              <a:t>EBIKERE, </a:t>
            </a:r>
            <a:r>
              <a:rPr lang="en-US" sz="1200" dirty="0" smtClean="0"/>
              <a:t>IN OZEDE, A F EGHOMWANRE.  </a:t>
            </a:r>
            <a:r>
              <a:rPr lang="en-US" sz="1200" dirty="0"/>
              <a:t>Hematobiochemical changes of lead Poisoning and amelioration with Coconut (</a:t>
            </a:r>
            <a:r>
              <a:rPr lang="en-US" sz="1200" i="1" dirty="0"/>
              <a:t>Cocos nucifera </a:t>
            </a:r>
            <a:r>
              <a:rPr lang="en-US" sz="1200" dirty="0"/>
              <a:t>L.) Water in wistar albino rats </a:t>
            </a:r>
            <a:r>
              <a:rPr lang="en-US" sz="1200" i="1" dirty="0"/>
              <a:t>J. Appl. Sci. Environ. Manage. </a:t>
            </a:r>
            <a:r>
              <a:rPr lang="en-US" sz="1200" dirty="0"/>
              <a:t>March., 2016 Vol. 20 (1) 89 – </a:t>
            </a:r>
            <a:r>
              <a:rPr lang="en-US" sz="1200" dirty="0" smtClean="0"/>
              <a:t>94.</a:t>
            </a:r>
            <a:endParaRPr lang="en-US" sz="1200" dirty="0"/>
          </a:p>
        </p:txBody>
      </p:sp>
      <p:pic>
        <p:nvPicPr>
          <p:cNvPr id="6" name="Picture 0" descr="health_color_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561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Coconut </a:t>
            </a:r>
            <a:r>
              <a:rPr lang="en-US" b="1" dirty="0" smtClean="0">
                <a:solidFill>
                  <a:schemeClr val="tx2"/>
                </a:solidFill>
              </a:rPr>
              <a:t>Water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71600"/>
            <a:ext cx="8704262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In coconut water treated groups:</a:t>
            </a:r>
          </a:p>
          <a:p>
            <a:pPr marL="742950" lvl="2" indent="-342900"/>
            <a:r>
              <a:rPr lang="en-US" sz="3600" dirty="0"/>
              <a:t>All hematologic values increased except MCV, MCHC, &amp; RDW in coconut water only group. </a:t>
            </a:r>
          </a:p>
          <a:p>
            <a:pPr marL="742950" lvl="2" indent="-342900"/>
            <a:r>
              <a:rPr lang="en-US" sz="3600" dirty="0"/>
              <a:t>All lipid values decreased, except HDL. </a:t>
            </a:r>
          </a:p>
          <a:p>
            <a:r>
              <a:rPr lang="en-US" sz="4400" dirty="0" smtClean="0"/>
              <a:t>Reduction </a:t>
            </a:r>
            <a:r>
              <a:rPr lang="en-US" sz="4400" dirty="0"/>
              <a:t>in RBC values might be due to decreased life span &amp; increased fragility of RBCs &amp; inhibitory effect of lead on RBC enzymes; Ability of coconut water to counteract might be because it contains iron &amp;  folate </a:t>
            </a:r>
          </a:p>
          <a:p>
            <a:r>
              <a:rPr lang="en-US" sz="4400" dirty="0"/>
              <a:t>Exposure to lead causes tissue inflammation &amp; alters metabolism of cholesterol; Reductions in coconut water groups may be due to anti-oxidant &amp; anti-inflammatory effects </a:t>
            </a:r>
            <a:endParaRPr lang="en-US" sz="4400" b="1" dirty="0">
              <a:solidFill>
                <a:schemeClr val="tx2"/>
              </a:solidFill>
            </a:endParaRPr>
          </a:p>
          <a:p>
            <a:r>
              <a:rPr lang="en-US" sz="4400" b="1" dirty="0">
                <a:solidFill>
                  <a:schemeClr val="tx2"/>
                </a:solidFill>
              </a:rPr>
              <a:t>Results indicate that coconut water </a:t>
            </a:r>
            <a:r>
              <a:rPr lang="en-US" sz="4400" b="1" dirty="0" smtClean="0">
                <a:solidFill>
                  <a:schemeClr val="tx2"/>
                </a:solidFill>
              </a:rPr>
              <a:t>may ameliorate </a:t>
            </a:r>
            <a:r>
              <a:rPr lang="en-US" sz="4400" b="1" dirty="0">
                <a:solidFill>
                  <a:schemeClr val="tx2"/>
                </a:solidFill>
              </a:rPr>
              <a:t>effects of lead </a:t>
            </a:r>
            <a:r>
              <a:rPr lang="en-US" sz="4400" b="1" dirty="0" smtClean="0">
                <a:solidFill>
                  <a:schemeClr val="tx2"/>
                </a:solidFill>
              </a:rPr>
              <a:t>toxicity in rats. 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" y="6096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EB </a:t>
            </a:r>
            <a:r>
              <a:rPr lang="en-US" sz="1200" dirty="0"/>
              <a:t>JESUORSEMWEN, </a:t>
            </a:r>
            <a:r>
              <a:rPr lang="en-US" sz="1200" dirty="0" smtClean="0"/>
              <a:t>II </a:t>
            </a:r>
            <a:r>
              <a:rPr lang="en-US" sz="1200" dirty="0"/>
              <a:t>EBIKERE, </a:t>
            </a:r>
            <a:r>
              <a:rPr lang="en-US" sz="1200" dirty="0" smtClean="0"/>
              <a:t>IN OZEDE, A F EGHOMWANRE.  </a:t>
            </a:r>
            <a:r>
              <a:rPr lang="en-US" sz="1200" dirty="0"/>
              <a:t>Hematobiochemical changes of lead Poisoning and amelioration with Coconut (</a:t>
            </a:r>
            <a:r>
              <a:rPr lang="en-US" sz="1200" i="1" dirty="0"/>
              <a:t>Cocos nucifera </a:t>
            </a:r>
            <a:r>
              <a:rPr lang="en-US" sz="1200" dirty="0"/>
              <a:t>L.) Water in wistar albino rats </a:t>
            </a:r>
            <a:r>
              <a:rPr lang="en-US" sz="1200" i="1" dirty="0"/>
              <a:t>J. Appl. Sci. Environ. Manage. </a:t>
            </a:r>
            <a:r>
              <a:rPr lang="en-US" sz="1200" dirty="0"/>
              <a:t>March., 2016 Vol. 20 (1) 89 – </a:t>
            </a:r>
            <a:r>
              <a:rPr lang="en-US" sz="1200" dirty="0" smtClean="0"/>
              <a:t>94.</a:t>
            </a:r>
            <a:endParaRPr lang="en-US" sz="1200" dirty="0"/>
          </a:p>
        </p:txBody>
      </p:sp>
      <p:pic>
        <p:nvPicPr>
          <p:cNvPr id="5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644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8768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Olive </a:t>
            </a:r>
            <a:r>
              <a:rPr lang="en-US" b="1" dirty="0">
                <a:solidFill>
                  <a:schemeClr val="tx2"/>
                </a:solidFill>
              </a:rPr>
              <a:t>L</a:t>
            </a:r>
            <a:r>
              <a:rPr lang="en-US" b="1" dirty="0" smtClean="0">
                <a:solidFill>
                  <a:schemeClr val="tx2"/>
                </a:solidFill>
              </a:rPr>
              <a:t>eaves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53000"/>
          </a:xfrm>
        </p:spPr>
        <p:txBody>
          <a:bodyPr>
            <a:noAutofit/>
          </a:bodyPr>
          <a:lstStyle/>
          <a:p>
            <a:r>
              <a:rPr lang="en-US" sz="2000" dirty="0"/>
              <a:t>Olive leaves have </a:t>
            </a:r>
            <a:r>
              <a:rPr lang="en-US" sz="2000" dirty="0" smtClean="0"/>
              <a:t>antioxidant capacity. </a:t>
            </a:r>
          </a:p>
          <a:p>
            <a:r>
              <a:rPr lang="en-US" sz="2000" dirty="0" smtClean="0"/>
              <a:t>2013 study to </a:t>
            </a:r>
            <a:r>
              <a:rPr lang="en-US" sz="2000" dirty="0"/>
              <a:t>determine whether olive leaf extract can inhibit lead-induced brain injury, &amp;</a:t>
            </a:r>
            <a:r>
              <a:rPr lang="en-US" sz="2000" dirty="0" smtClean="0"/>
              <a:t> </a:t>
            </a:r>
            <a:r>
              <a:rPr lang="en-US" sz="2000" dirty="0"/>
              <a:t>whether this effect is associated with antioxidant capacity. </a:t>
            </a:r>
            <a:endParaRPr lang="en-US" sz="2000" dirty="0" smtClean="0"/>
          </a:p>
          <a:p>
            <a:r>
              <a:rPr lang="en-US" sz="2000" dirty="0" smtClean="0"/>
              <a:t>First</a:t>
            </a:r>
            <a:r>
              <a:rPr lang="en-US" sz="2000" dirty="0"/>
              <a:t>, </a:t>
            </a:r>
            <a:r>
              <a:rPr lang="en-US" sz="2000" dirty="0" smtClean="0"/>
              <a:t>lead </a:t>
            </a:r>
            <a:r>
              <a:rPr lang="en-US" sz="2000" dirty="0"/>
              <a:t>acetate </a:t>
            </a:r>
            <a:r>
              <a:rPr lang="en-US" sz="2000" dirty="0" smtClean="0"/>
              <a:t>administered to mice intra gastric for 30d. Then, mice given </a:t>
            </a:r>
            <a:r>
              <a:rPr lang="en-US" sz="2000" dirty="0"/>
              <a:t>olive leaf extract at doses of 250, 500 or 1 </a:t>
            </a:r>
            <a:r>
              <a:rPr lang="en-US" sz="2000" dirty="0" smtClean="0"/>
              <a:t>000mg/kg </a:t>
            </a:r>
            <a:r>
              <a:rPr lang="en-US" sz="2000" dirty="0"/>
              <a:t>daily </a:t>
            </a:r>
            <a:r>
              <a:rPr lang="en-US" sz="2000" dirty="0" smtClean="0"/>
              <a:t> for 50d. </a:t>
            </a:r>
          </a:p>
          <a:p>
            <a:r>
              <a:rPr lang="en-US" sz="2000" dirty="0" smtClean="0"/>
              <a:t>Under </a:t>
            </a:r>
            <a:r>
              <a:rPr lang="en-US" sz="2000" dirty="0"/>
              <a:t>transmission electron microscope</a:t>
            </a:r>
            <a:r>
              <a:rPr lang="en-US" sz="2000" dirty="0" smtClean="0"/>
              <a:t>, </a:t>
            </a:r>
            <a:r>
              <a:rPr lang="en-US" sz="2000" dirty="0"/>
              <a:t>attenuated neuronal &amp;</a:t>
            </a:r>
            <a:r>
              <a:rPr lang="en-US" sz="2000" dirty="0" smtClean="0"/>
              <a:t> </a:t>
            </a:r>
            <a:r>
              <a:rPr lang="en-US" sz="2000" dirty="0"/>
              <a:t>capillary injury &amp;</a:t>
            </a:r>
            <a:r>
              <a:rPr lang="en-US" sz="2000" dirty="0" smtClean="0"/>
              <a:t> </a:t>
            </a:r>
            <a:r>
              <a:rPr lang="en-US" sz="2000" dirty="0"/>
              <a:t>reduced damage to organelles &amp;</a:t>
            </a:r>
            <a:r>
              <a:rPr lang="en-US" sz="2000" dirty="0" smtClean="0"/>
              <a:t> </a:t>
            </a:r>
            <a:r>
              <a:rPr lang="en-US" sz="2000" dirty="0"/>
              <a:t>matrix </a:t>
            </a:r>
            <a:r>
              <a:rPr lang="en-US" sz="2000" dirty="0" smtClean="0"/>
              <a:t>around </a:t>
            </a:r>
            <a:r>
              <a:rPr lang="en-US" sz="2000" dirty="0"/>
              <a:t>capillaries in </a:t>
            </a:r>
            <a:r>
              <a:rPr lang="en-US" sz="2000" dirty="0" smtClean="0"/>
              <a:t> </a:t>
            </a:r>
            <a:r>
              <a:rPr lang="en-US" sz="2000" dirty="0"/>
              <a:t>frontal lobe </a:t>
            </a:r>
            <a:r>
              <a:rPr lang="en-US" sz="2000" dirty="0" smtClean="0"/>
              <a:t>of </a:t>
            </a:r>
            <a:r>
              <a:rPr lang="en-US" sz="2000" dirty="0"/>
              <a:t>cerebral </a:t>
            </a:r>
            <a:r>
              <a:rPr lang="en-US" sz="2000" dirty="0" smtClean="0"/>
              <a:t>cortex. </a:t>
            </a:r>
            <a:r>
              <a:rPr lang="en-US" sz="2000" dirty="0"/>
              <a:t>E</a:t>
            </a:r>
            <a:r>
              <a:rPr lang="en-US" sz="2000" dirty="0" smtClean="0"/>
              <a:t>xtract dose 1000mg/kg greatest </a:t>
            </a:r>
            <a:r>
              <a:rPr lang="en-US" sz="2000" dirty="0"/>
              <a:t>effect. </a:t>
            </a:r>
            <a:endParaRPr lang="en-US" sz="2000" dirty="0" smtClean="0"/>
          </a:p>
          <a:p>
            <a:r>
              <a:rPr lang="en-US" sz="2000" dirty="0" smtClean="0"/>
              <a:t>Spectrophotometry showed </a:t>
            </a:r>
            <a:r>
              <a:rPr lang="en-US" sz="2000" dirty="0"/>
              <a:t>increased </a:t>
            </a:r>
            <a:r>
              <a:rPr lang="en-US" sz="2000" dirty="0" smtClean="0"/>
              <a:t>activities </a:t>
            </a:r>
            <a:r>
              <a:rPr lang="en-US" sz="2000" dirty="0"/>
              <a:t>of </a:t>
            </a:r>
            <a:r>
              <a:rPr lang="en-US" sz="2000" dirty="0" smtClean="0"/>
              <a:t>SOD, </a:t>
            </a:r>
            <a:r>
              <a:rPr lang="en-US" sz="2000" dirty="0"/>
              <a:t>catalase, </a:t>
            </a:r>
            <a:r>
              <a:rPr lang="en-US" sz="2000" dirty="0" err="1" smtClean="0"/>
              <a:t>alk</a:t>
            </a:r>
            <a:r>
              <a:rPr lang="en-US" sz="2000" dirty="0" smtClean="0"/>
              <a:t> </a:t>
            </a:r>
            <a:r>
              <a:rPr lang="en-US" sz="2000" dirty="0" err="1" smtClean="0"/>
              <a:t>phos</a:t>
            </a:r>
            <a:r>
              <a:rPr lang="en-US" sz="2000" dirty="0" smtClean="0"/>
              <a:t> &amp; </a:t>
            </a:r>
            <a:r>
              <a:rPr lang="en-US" sz="2000" dirty="0"/>
              <a:t>acid </a:t>
            </a:r>
            <a:r>
              <a:rPr lang="en-US" sz="2000" dirty="0" err="1" smtClean="0"/>
              <a:t>phos</a:t>
            </a:r>
            <a:r>
              <a:rPr lang="en-US" sz="2000" dirty="0" smtClean="0"/>
              <a:t> while reducing </a:t>
            </a:r>
            <a:r>
              <a:rPr lang="en-US" sz="2000" dirty="0"/>
              <a:t>malondialdehyde content, </a:t>
            </a:r>
            <a:r>
              <a:rPr lang="en-US" sz="2000" dirty="0" smtClean="0"/>
              <a:t>in </a:t>
            </a:r>
            <a:r>
              <a:rPr lang="en-US" sz="2000" dirty="0"/>
              <a:t>dose-dependent manner. </a:t>
            </a:r>
            <a:endParaRPr lang="en-US" sz="2000" dirty="0" smtClean="0"/>
          </a:p>
          <a:p>
            <a:r>
              <a:rPr lang="en-US" sz="2000" dirty="0"/>
              <a:t>I</a:t>
            </a:r>
            <a:r>
              <a:rPr lang="en-US" sz="2000" dirty="0" smtClean="0"/>
              <a:t>mmuno-histochemical </a:t>
            </a:r>
            <a:r>
              <a:rPr lang="en-US" sz="2000" dirty="0"/>
              <a:t>staining </a:t>
            </a:r>
            <a:r>
              <a:rPr lang="en-US" sz="2000" dirty="0" smtClean="0"/>
              <a:t>revealed dose-dependent decrease in apoptotic activator  </a:t>
            </a:r>
            <a:r>
              <a:rPr lang="en-US" sz="2000" b="1" dirty="0"/>
              <a:t>Bcl-2-associated X protein </a:t>
            </a:r>
            <a:r>
              <a:rPr lang="en-US" sz="2000" b="1" dirty="0" smtClean="0"/>
              <a:t>(</a:t>
            </a:r>
            <a:r>
              <a:rPr lang="en-US" sz="2000" dirty="0" err="1" smtClean="0"/>
              <a:t>Bax</a:t>
            </a:r>
            <a:r>
              <a:rPr lang="en-US" sz="2000" dirty="0" smtClean="0"/>
              <a:t>) expression in </a:t>
            </a:r>
            <a:r>
              <a:rPr lang="en-US" sz="2000" dirty="0"/>
              <a:t>cerebral </a:t>
            </a:r>
            <a:r>
              <a:rPr lang="en-US" sz="2000" dirty="0" smtClean="0"/>
              <a:t>cortex.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Thus, </a:t>
            </a:r>
            <a:r>
              <a:rPr lang="en-US" sz="2000" b="1" dirty="0">
                <a:solidFill>
                  <a:schemeClr val="tx2"/>
                </a:solidFill>
              </a:rPr>
              <a:t>olive leaf extract </a:t>
            </a:r>
            <a:r>
              <a:rPr lang="en-US" sz="2000" b="1" dirty="0" smtClean="0">
                <a:solidFill>
                  <a:schemeClr val="tx2"/>
                </a:solidFill>
              </a:rPr>
              <a:t>may </a:t>
            </a:r>
            <a:r>
              <a:rPr lang="en-US" sz="2000" b="1" dirty="0">
                <a:solidFill>
                  <a:schemeClr val="tx2"/>
                </a:solidFill>
              </a:rPr>
              <a:t>inhibit lead-induced brain injury by increasing antioxidant capacity &amp;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reducing apoptosis.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" y="6047293"/>
            <a:ext cx="74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Y., Wang, S., Cui, W., He, J., Wang, Z., &amp; Yang, X. (2013). Olive leaf extract inhibits lead poisoning-induced brain injury. </a:t>
            </a:r>
            <a:r>
              <a:rPr lang="en-US" sz="1200" i="1" dirty="0"/>
              <a:t>Neural Regeneration Research</a:t>
            </a:r>
            <a:r>
              <a:rPr lang="en-US" sz="1200" dirty="0"/>
              <a:t>, </a:t>
            </a:r>
            <a:r>
              <a:rPr lang="en-US" sz="1200" i="1" dirty="0"/>
              <a:t>8</a:t>
            </a:r>
            <a:r>
              <a:rPr lang="en-US" sz="1200" dirty="0"/>
              <a:t>(22), 2021–2029. </a:t>
            </a:r>
          </a:p>
        </p:txBody>
      </p:sp>
      <p:sp>
        <p:nvSpPr>
          <p:cNvPr id="5" name="AutoShape 2" descr="http://www.conquerconcussion.com/wp-content/uploads/2016/01/Olive-Leaf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5" name="Picture 3" descr="C:\Users\jehrlich\Desktop\olive le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5875"/>
            <a:ext cx="234631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0" descr="health_color_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779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"/>
            <a:ext cx="8229600" cy="10382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Turmeric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2006 Egyptian study on effects </a:t>
            </a:r>
            <a:r>
              <a:rPr lang="en-US" dirty="0"/>
              <a:t>of lead acetate in </a:t>
            </a:r>
            <a:r>
              <a:rPr lang="en-US" dirty="0" smtClean="0"/>
              <a:t>diet on </a:t>
            </a:r>
            <a:r>
              <a:rPr lang="en-US" dirty="0"/>
              <a:t>reduced </a:t>
            </a:r>
            <a:r>
              <a:rPr lang="en-US" dirty="0" smtClean="0"/>
              <a:t>glutathione (GSH), </a:t>
            </a:r>
            <a:r>
              <a:rPr lang="en-US" dirty="0"/>
              <a:t>activity </a:t>
            </a:r>
            <a:r>
              <a:rPr lang="en-US" dirty="0" smtClean="0"/>
              <a:t>glutathione </a:t>
            </a:r>
            <a:r>
              <a:rPr lang="en-US" dirty="0"/>
              <a:t>S-transferase (GST), </a:t>
            </a:r>
            <a:r>
              <a:rPr lang="en-US" dirty="0" smtClean="0"/>
              <a:t>&amp; lipid </a:t>
            </a:r>
            <a:r>
              <a:rPr lang="en-US" dirty="0"/>
              <a:t>peroxidation in liver homogenate &amp;</a:t>
            </a:r>
            <a:r>
              <a:rPr lang="en-US" dirty="0" smtClean="0"/>
              <a:t> </a:t>
            </a:r>
            <a:r>
              <a:rPr lang="en-US" dirty="0"/>
              <a:t>bone marrow chromosomes of mice </a:t>
            </a:r>
            <a:r>
              <a:rPr lang="en-US" dirty="0" smtClean="0"/>
              <a:t>supplemented with </a:t>
            </a:r>
            <a:r>
              <a:rPr lang="en-US" dirty="0"/>
              <a:t>turmeric </a:t>
            </a:r>
            <a:r>
              <a:rPr lang="en-US" dirty="0" smtClean="0"/>
              <a:t>or </a:t>
            </a:r>
            <a:r>
              <a:rPr lang="en-US" dirty="0"/>
              <a:t>myrrh for </a:t>
            </a:r>
            <a:r>
              <a:rPr lang="en-US" dirty="0" smtClean="0"/>
              <a:t>8w. </a:t>
            </a:r>
          </a:p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/>
              <a:t>groups of Swiss male albino mice, </a:t>
            </a:r>
            <a:r>
              <a:rPr lang="en-US" dirty="0" smtClean="0"/>
              <a:t>30 mice each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group </a:t>
            </a:r>
            <a:r>
              <a:rPr lang="en-US" dirty="0" smtClean="0"/>
              <a:t>served </a:t>
            </a:r>
            <a:r>
              <a:rPr lang="en-US" dirty="0"/>
              <a:t>as negative </a:t>
            </a:r>
            <a:r>
              <a:rPr lang="en-US" dirty="0" smtClean="0"/>
              <a:t>control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econd </a:t>
            </a:r>
            <a:r>
              <a:rPr lang="en-US" dirty="0"/>
              <a:t>group received </a:t>
            </a:r>
            <a:r>
              <a:rPr lang="en-US" dirty="0" smtClean="0"/>
              <a:t>diet with </a:t>
            </a:r>
            <a:r>
              <a:rPr lang="en-US" dirty="0"/>
              <a:t>lead acetate only and served as positive </a:t>
            </a:r>
            <a:r>
              <a:rPr lang="en-US" dirty="0" smtClean="0"/>
              <a:t>control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 3 </a:t>
            </a:r>
            <a:r>
              <a:rPr lang="en-US" dirty="0"/>
              <a:t>groups </a:t>
            </a:r>
            <a:r>
              <a:rPr lang="en-US" dirty="0" smtClean="0"/>
              <a:t>received </a:t>
            </a:r>
            <a:r>
              <a:rPr lang="en-US" dirty="0"/>
              <a:t>lead acetate </a:t>
            </a:r>
            <a:r>
              <a:rPr lang="en-US" dirty="0" smtClean="0"/>
              <a:t>AND </a:t>
            </a:r>
            <a:r>
              <a:rPr lang="en-US" dirty="0"/>
              <a:t>1% or 5% turmeric powder </a:t>
            </a:r>
            <a:r>
              <a:rPr lang="en-US" dirty="0" smtClean="0"/>
              <a:t>or </a:t>
            </a:r>
            <a:r>
              <a:rPr lang="en-US" dirty="0"/>
              <a:t>1% myrrh </a:t>
            </a:r>
            <a:r>
              <a:rPr lang="en-US" dirty="0" smtClean="0"/>
              <a:t>powder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" y="6019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</a:t>
            </a:r>
            <a:r>
              <a:rPr lang="en-US" sz="1200" dirty="0"/>
              <a:t>. </a:t>
            </a:r>
            <a:r>
              <a:rPr lang="en-US" sz="1200" dirty="0" smtClean="0"/>
              <a:t>El-Ashmawy, KM</a:t>
            </a:r>
            <a:r>
              <a:rPr lang="en-US" sz="1200" dirty="0"/>
              <a:t>. </a:t>
            </a:r>
            <a:r>
              <a:rPr lang="en-US" sz="1200" dirty="0" err="1" smtClean="0"/>
              <a:t>Ashry</a:t>
            </a:r>
            <a:r>
              <a:rPr lang="en-US" sz="1200" dirty="0" smtClean="0"/>
              <a:t>, </a:t>
            </a:r>
            <a:r>
              <a:rPr lang="en-US" sz="1200" dirty="0" err="1"/>
              <a:t>Abeer</a:t>
            </a:r>
            <a:r>
              <a:rPr lang="en-US" sz="1200" dirty="0"/>
              <a:t> F. </a:t>
            </a:r>
            <a:r>
              <a:rPr lang="en-US" sz="1200" dirty="0" smtClean="0"/>
              <a:t>El-</a:t>
            </a:r>
            <a:r>
              <a:rPr lang="en-US" sz="1200" dirty="0" err="1" smtClean="0"/>
              <a:t>Nahas</a:t>
            </a:r>
            <a:r>
              <a:rPr lang="en-US" sz="1200" dirty="0" smtClean="0"/>
              <a:t> and OM</a:t>
            </a:r>
            <a:r>
              <a:rPr lang="en-US" sz="1200" dirty="0"/>
              <a:t>. </a:t>
            </a:r>
            <a:r>
              <a:rPr lang="en-US" sz="1200" dirty="0" err="1" smtClean="0"/>
              <a:t>Salama</a:t>
            </a:r>
            <a:r>
              <a:rPr lang="en-US" sz="1200" dirty="0" smtClean="0"/>
              <a:t>. Protection </a:t>
            </a:r>
            <a:r>
              <a:rPr lang="en-US" sz="1200" dirty="0"/>
              <a:t>by Turmeric and Myrrh against Liver </a:t>
            </a:r>
            <a:r>
              <a:rPr lang="en-US" sz="1200" dirty="0" smtClean="0"/>
              <a:t>Oxidative Damage </a:t>
            </a:r>
            <a:r>
              <a:rPr lang="en-US" sz="1200" dirty="0"/>
              <a:t>and Genotoxicity Induced by Lead Acetate in </a:t>
            </a:r>
            <a:r>
              <a:rPr lang="en-US" sz="1200" dirty="0" smtClean="0"/>
              <a:t>Mice. </a:t>
            </a:r>
            <a:r>
              <a:rPr lang="en-US" sz="1200" i="1" dirty="0" smtClean="0"/>
              <a:t>C </a:t>
            </a:r>
            <a:r>
              <a:rPr lang="en-US" sz="1200" i="1" dirty="0"/>
              <a:t>Basic &amp; Clinical Pharmacology &amp; Toxicology</a:t>
            </a:r>
            <a:r>
              <a:rPr lang="en-US" sz="1200" dirty="0"/>
              <a:t> 2006, 98, </a:t>
            </a:r>
            <a:r>
              <a:rPr lang="en-US" sz="1200" dirty="0" smtClean="0"/>
              <a:t>32–37. </a:t>
            </a:r>
            <a:endParaRPr lang="en-US" sz="1200" dirty="0">
              <a:effectLst/>
            </a:endParaRPr>
          </a:p>
        </p:txBody>
      </p:sp>
      <p:pic>
        <p:nvPicPr>
          <p:cNvPr id="5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363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hrlich\Desktop\turmer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762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33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Turmeric Results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1905000"/>
            <a:ext cx="8963025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Decrease </a:t>
            </a:r>
            <a:r>
              <a:rPr lang="en-US" dirty="0" smtClean="0"/>
              <a:t>in </a:t>
            </a:r>
            <a:r>
              <a:rPr lang="en-US" dirty="0"/>
              <a:t>GSH in all treated groups compared with negative control. </a:t>
            </a:r>
          </a:p>
          <a:p>
            <a:r>
              <a:rPr lang="en-US" dirty="0"/>
              <a:t>Activity of GST </a:t>
            </a:r>
            <a:r>
              <a:rPr lang="en-US" dirty="0" smtClean="0"/>
              <a:t>decreased </a:t>
            </a:r>
            <a:r>
              <a:rPr lang="en-US" dirty="0"/>
              <a:t>&amp; lipid peroxidation increased in </a:t>
            </a:r>
            <a:r>
              <a:rPr lang="en-US" dirty="0" smtClean="0"/>
              <a:t>lead </a:t>
            </a:r>
            <a:r>
              <a:rPr lang="en-US" dirty="0"/>
              <a:t>group </a:t>
            </a:r>
          </a:p>
          <a:p>
            <a:r>
              <a:rPr lang="en-US" dirty="0"/>
              <a:t>Administration of plants increased GST activity compared to both </a:t>
            </a:r>
            <a:r>
              <a:rPr lang="en-US" dirty="0" smtClean="0"/>
              <a:t>controls. </a:t>
            </a:r>
            <a:endParaRPr lang="en-US" dirty="0"/>
          </a:p>
          <a:p>
            <a:r>
              <a:rPr lang="en-US" dirty="0"/>
              <a:t>Treatment with plants resulted in reduction </a:t>
            </a:r>
            <a:r>
              <a:rPr lang="en-US" dirty="0" smtClean="0"/>
              <a:t>lipid </a:t>
            </a:r>
            <a:r>
              <a:rPr lang="en-US" dirty="0"/>
              <a:t>peroxidation </a:t>
            </a:r>
            <a:r>
              <a:rPr lang="en-US" dirty="0" smtClean="0"/>
              <a:t>level by </a:t>
            </a:r>
            <a:endParaRPr lang="en-US" dirty="0"/>
          </a:p>
          <a:p>
            <a:pPr lvl="1"/>
            <a:r>
              <a:rPr lang="en-US" dirty="0"/>
              <a:t>31% &amp; in mice receiving 1% turmeric </a:t>
            </a:r>
          </a:p>
          <a:p>
            <a:pPr lvl="1"/>
            <a:r>
              <a:rPr lang="en-US" dirty="0"/>
              <a:t>49% in mice receiving 5% turmeric </a:t>
            </a:r>
          </a:p>
          <a:p>
            <a:pPr lvl="1"/>
            <a:r>
              <a:rPr lang="en-US" dirty="0"/>
              <a:t>45% in mice receiving 1% myrrh</a:t>
            </a:r>
          </a:p>
          <a:p>
            <a:r>
              <a:rPr lang="en-US" dirty="0"/>
              <a:t>Reduced genotoxicity (</a:t>
            </a:r>
            <a:r>
              <a:rPr lang="en-US" dirty="0" smtClean="0"/>
              <a:t>reduction in </a:t>
            </a:r>
            <a:r>
              <a:rPr lang="en-US" dirty="0"/>
              <a:t>#dividing cells</a:t>
            </a:r>
            <a:r>
              <a:rPr lang="en-US" dirty="0" smtClean="0"/>
              <a:t>, </a:t>
            </a:r>
            <a:r>
              <a:rPr lang="en-US" dirty="0"/>
              <a:t>#aberrant cells &amp; </a:t>
            </a:r>
            <a:r>
              <a:rPr lang="en-US" dirty="0" smtClean="0"/>
              <a:t>frequency </a:t>
            </a:r>
            <a:r>
              <a:rPr lang="en-US" dirty="0"/>
              <a:t>of chromosomal aberrations) observed with 5% </a:t>
            </a:r>
            <a:r>
              <a:rPr lang="en-US" dirty="0" smtClean="0"/>
              <a:t>turmeric only. </a:t>
            </a: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Turmeric &amp; myrrh may potentially help to control oxidative damage &amp; genotoxicity induced by lead acetate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" y="6019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</a:t>
            </a:r>
            <a:r>
              <a:rPr lang="en-US" sz="1200" dirty="0"/>
              <a:t>. </a:t>
            </a:r>
            <a:r>
              <a:rPr lang="en-US" sz="1200" dirty="0" smtClean="0"/>
              <a:t>El-Ashmawy, KM</a:t>
            </a:r>
            <a:r>
              <a:rPr lang="en-US" sz="1200" dirty="0"/>
              <a:t>. </a:t>
            </a:r>
            <a:r>
              <a:rPr lang="en-US" sz="1200" dirty="0" err="1" smtClean="0"/>
              <a:t>Ashry</a:t>
            </a:r>
            <a:r>
              <a:rPr lang="en-US" sz="1200" dirty="0" smtClean="0"/>
              <a:t>, </a:t>
            </a:r>
            <a:r>
              <a:rPr lang="en-US" sz="1200" dirty="0" err="1"/>
              <a:t>Abeer</a:t>
            </a:r>
            <a:r>
              <a:rPr lang="en-US" sz="1200" dirty="0"/>
              <a:t> F. </a:t>
            </a:r>
            <a:r>
              <a:rPr lang="en-US" sz="1200" dirty="0" smtClean="0"/>
              <a:t>El-</a:t>
            </a:r>
            <a:r>
              <a:rPr lang="en-US" sz="1200" dirty="0" err="1" smtClean="0"/>
              <a:t>Nahas</a:t>
            </a:r>
            <a:r>
              <a:rPr lang="en-US" sz="1200" dirty="0" smtClean="0"/>
              <a:t> and OM</a:t>
            </a:r>
            <a:r>
              <a:rPr lang="en-US" sz="1200" dirty="0"/>
              <a:t>. </a:t>
            </a:r>
            <a:r>
              <a:rPr lang="en-US" sz="1200" dirty="0" err="1" smtClean="0"/>
              <a:t>Salama</a:t>
            </a:r>
            <a:r>
              <a:rPr lang="en-US" sz="1200" dirty="0" smtClean="0"/>
              <a:t>. Protection </a:t>
            </a:r>
            <a:r>
              <a:rPr lang="en-US" sz="1200" dirty="0"/>
              <a:t>by Turmeric and Myrrh against Liver </a:t>
            </a:r>
            <a:r>
              <a:rPr lang="en-US" sz="1200" dirty="0" smtClean="0"/>
              <a:t>Oxidative Damage </a:t>
            </a:r>
            <a:r>
              <a:rPr lang="en-US" sz="1200" dirty="0"/>
              <a:t>and Genotoxicity Induced by Lead Acetate in </a:t>
            </a:r>
            <a:r>
              <a:rPr lang="en-US" sz="1200" dirty="0" smtClean="0"/>
              <a:t>Mice. </a:t>
            </a:r>
            <a:r>
              <a:rPr lang="en-US" sz="1200" i="1" dirty="0" smtClean="0"/>
              <a:t>C </a:t>
            </a:r>
            <a:r>
              <a:rPr lang="en-US" sz="1200" i="1" dirty="0"/>
              <a:t>Basic &amp; Clinical Pharmacology &amp; Toxicology</a:t>
            </a:r>
            <a:r>
              <a:rPr lang="en-US" sz="1200" dirty="0"/>
              <a:t> 2006, 98, </a:t>
            </a:r>
            <a:r>
              <a:rPr lang="en-US" sz="1200" dirty="0" smtClean="0"/>
              <a:t>32–37. </a:t>
            </a:r>
            <a:endParaRPr lang="en-US" sz="1200" dirty="0">
              <a:effectLst/>
            </a:endParaRPr>
          </a:p>
        </p:txBody>
      </p:sp>
      <p:pic>
        <p:nvPicPr>
          <p:cNvPr id="5" name="Picture 0" descr="health_color_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99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Contaminated Turmeric in NYC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During home visits for NYC lead-poisoned children, based on risk assessments, DOHMH collects samples of potentially contaminated products</a:t>
            </a:r>
          </a:p>
          <a:p>
            <a:r>
              <a:rPr lang="en-US" dirty="0" smtClean="0"/>
              <a:t>Since 2007, 227 samples of turmeric tested</a:t>
            </a:r>
          </a:p>
          <a:p>
            <a:r>
              <a:rPr lang="en-US" dirty="0" smtClean="0"/>
              <a:t>33% (76) samples with ≥10ppm lead</a:t>
            </a:r>
          </a:p>
          <a:p>
            <a:pPr lvl="1"/>
            <a:r>
              <a:rPr lang="en-US" dirty="0" smtClean="0"/>
              <a:t>Range 10-2000ppm</a:t>
            </a:r>
          </a:p>
          <a:p>
            <a:pPr lvl="1"/>
            <a:r>
              <a:rPr lang="en-US" dirty="0" smtClean="0"/>
              <a:t>Mean 627ppm</a:t>
            </a:r>
          </a:p>
          <a:p>
            <a:pPr lvl="1"/>
            <a:r>
              <a:rPr lang="en-US" dirty="0" smtClean="0"/>
              <a:t>46 purchased in Bangladesh, 10 in US, 1 Morocco, 1 </a:t>
            </a:r>
            <a:r>
              <a:rPr lang="en-US" dirty="0"/>
              <a:t>P</a:t>
            </a:r>
            <a:r>
              <a:rPr lang="en-US" dirty="0" smtClean="0"/>
              <a:t>akistan, 1 </a:t>
            </a:r>
            <a:r>
              <a:rPr lang="en-US" dirty="0"/>
              <a:t>I</a:t>
            </a:r>
            <a:r>
              <a:rPr lang="en-US" dirty="0" smtClean="0"/>
              <a:t>ndia</a:t>
            </a:r>
          </a:p>
          <a:p>
            <a:pPr lvl="1"/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33968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DOHMH unpublished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99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Treatment for Lead Poisoning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Chelation therapy remains the </a:t>
            </a:r>
            <a:r>
              <a:rPr lang="en-US" dirty="0" smtClean="0"/>
              <a:t>standard </a:t>
            </a:r>
          </a:p>
          <a:p>
            <a:r>
              <a:rPr lang="en-US" dirty="0"/>
              <a:t>M</a:t>
            </a:r>
            <a:r>
              <a:rPr lang="en-US" dirty="0" smtClean="0"/>
              <a:t>arket for over-the-counter chelating agents &amp; alternative remedies created due to: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ide effects of these agents </a:t>
            </a:r>
            <a:r>
              <a:rPr lang="en-US" dirty="0"/>
              <a:t>&amp;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ncreasing </a:t>
            </a:r>
            <a:r>
              <a:rPr lang="en-US" dirty="0"/>
              <a:t>costs of these </a:t>
            </a:r>
            <a:r>
              <a:rPr lang="en-US" dirty="0" smtClean="0"/>
              <a:t>agents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nconventional </a:t>
            </a:r>
            <a:r>
              <a:rPr lang="en-US" dirty="0"/>
              <a:t>usage to treat </a:t>
            </a:r>
            <a:r>
              <a:rPr lang="en-US" dirty="0" smtClean="0"/>
              <a:t>autism </a:t>
            </a:r>
          </a:p>
          <a:p>
            <a:r>
              <a:rPr lang="en-US" dirty="0" smtClean="0"/>
              <a:t>During </a:t>
            </a:r>
            <a:r>
              <a:rPr lang="en-US" dirty="0"/>
              <a:t>this talk, </a:t>
            </a:r>
            <a:r>
              <a:rPr lang="en-US" dirty="0" smtClean="0"/>
              <a:t>safety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utility of numerous </a:t>
            </a:r>
            <a:r>
              <a:rPr lang="en-US" dirty="0" smtClean="0"/>
              <a:t>remedies </a:t>
            </a:r>
            <a:r>
              <a:rPr lang="en-US" dirty="0"/>
              <a:t>will be </a:t>
            </a:r>
            <a:r>
              <a:rPr lang="en-US" dirty="0" smtClean="0"/>
              <a:t>reviewed</a:t>
            </a:r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008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tx2"/>
                </a:solidFill>
              </a:rPr>
              <a:t>Amino-acids</a:t>
            </a:r>
          </a:p>
          <a:p>
            <a:pPr algn="ctr"/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07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2578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N-acetylcysteine (</a:t>
            </a:r>
            <a:r>
              <a:rPr lang="en-US" b="1" dirty="0">
                <a:solidFill>
                  <a:schemeClr val="tx2"/>
                </a:solidFill>
              </a:rPr>
              <a:t>NAC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recursor to </a:t>
            </a:r>
            <a:r>
              <a:rPr lang="en-US" dirty="0"/>
              <a:t>antioxidant </a:t>
            </a:r>
            <a:r>
              <a:rPr lang="en-US" dirty="0" smtClean="0"/>
              <a:t>glutathione </a:t>
            </a:r>
          </a:p>
          <a:p>
            <a:r>
              <a:rPr lang="en-US" dirty="0" smtClean="0"/>
              <a:t>Possesses </a:t>
            </a:r>
            <a:r>
              <a:rPr lang="en-US" dirty="0"/>
              <a:t>reactive groups, </a:t>
            </a:r>
            <a:r>
              <a:rPr lang="en-US" dirty="0" smtClean="0"/>
              <a:t>such as </a:t>
            </a:r>
            <a:r>
              <a:rPr lang="en-US" dirty="0"/>
              <a:t>thiol, </a:t>
            </a:r>
            <a:r>
              <a:rPr lang="en-US" dirty="0" smtClean="0"/>
              <a:t>hydroxyl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/>
              <a:t>amine, which can </a:t>
            </a:r>
            <a:r>
              <a:rPr lang="en-US" dirty="0" smtClean="0"/>
              <a:t>bind lead &amp; </a:t>
            </a:r>
            <a:r>
              <a:rPr lang="en-US" dirty="0"/>
              <a:t>remove it from the </a:t>
            </a:r>
            <a:r>
              <a:rPr lang="en-US" dirty="0" smtClean="0"/>
              <a:t>body. </a:t>
            </a:r>
          </a:p>
          <a:p>
            <a:r>
              <a:rPr lang="en-US" dirty="0" smtClean="0"/>
              <a:t>Experimental studies with </a:t>
            </a:r>
            <a:r>
              <a:rPr lang="en-US" dirty="0"/>
              <a:t>rats </a:t>
            </a:r>
            <a:r>
              <a:rPr lang="en-US" dirty="0" smtClean="0"/>
              <a:t>suggest </a:t>
            </a:r>
            <a:r>
              <a:rPr lang="en-US" dirty="0"/>
              <a:t>oxidative stress induced by lead </a:t>
            </a:r>
            <a:r>
              <a:rPr lang="en-US" dirty="0" smtClean="0"/>
              <a:t>reduced </a:t>
            </a:r>
            <a:r>
              <a:rPr lang="en-US" dirty="0"/>
              <a:t>by </a:t>
            </a:r>
            <a:r>
              <a:rPr lang="en-US" dirty="0" err="1"/>
              <a:t>sulphur</a:t>
            </a:r>
            <a:r>
              <a:rPr lang="en-US" dirty="0"/>
              <a:t>-containing </a:t>
            </a:r>
            <a:r>
              <a:rPr lang="en-US" dirty="0" smtClean="0"/>
              <a:t>compounds.</a:t>
            </a:r>
          </a:p>
          <a:p>
            <a:r>
              <a:rPr lang="en-US" dirty="0" smtClean="0"/>
              <a:t>2015 </a:t>
            </a:r>
            <a:r>
              <a:rPr lang="en-US" dirty="0"/>
              <a:t>study </a:t>
            </a:r>
            <a:r>
              <a:rPr lang="en-US" dirty="0" smtClean="0"/>
              <a:t>of 171 workers </a:t>
            </a:r>
            <a:r>
              <a:rPr lang="en-US" dirty="0"/>
              <a:t>occupationally exposed to lead found those treated with </a:t>
            </a:r>
            <a:r>
              <a:rPr lang="en-US" dirty="0" smtClean="0"/>
              <a:t>NAC showed reduction </a:t>
            </a:r>
            <a:r>
              <a:rPr lang="en-US" dirty="0"/>
              <a:t>in BLLs.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all groups receiving NAC had </a:t>
            </a:r>
            <a:r>
              <a:rPr lang="en-US" dirty="0" smtClean="0"/>
              <a:t>elevated </a:t>
            </a:r>
            <a:r>
              <a:rPr lang="en-US" dirty="0"/>
              <a:t>activity of glutamate dehydrogenase. NAC normalized level of homocysteine &amp; decreased oxidative stress.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NAC potential </a:t>
            </a:r>
            <a:r>
              <a:rPr lang="en-US" b="1" dirty="0">
                <a:solidFill>
                  <a:schemeClr val="tx2"/>
                </a:solidFill>
              </a:rPr>
              <a:t>therapy for chronic lead toxicity </a:t>
            </a:r>
          </a:p>
          <a:p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jehrlich\Desktop\N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"/>
            <a:ext cx="21531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096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Kasperczyk</a:t>
            </a:r>
            <a:r>
              <a:rPr lang="en-US" sz="1200" dirty="0" smtClean="0"/>
              <a:t> S, </a:t>
            </a:r>
            <a:r>
              <a:rPr lang="en-US" sz="1200" dirty="0" err="1"/>
              <a:t>Dobrakowski</a:t>
            </a:r>
            <a:r>
              <a:rPr lang="en-US" sz="1200" dirty="0"/>
              <a:t> </a:t>
            </a:r>
            <a:r>
              <a:rPr lang="en-US" sz="1200" dirty="0" smtClean="0"/>
              <a:t>M, </a:t>
            </a:r>
            <a:r>
              <a:rPr lang="en-US" sz="1200" dirty="0" err="1"/>
              <a:t>Kasperczyk</a:t>
            </a:r>
            <a:r>
              <a:rPr lang="en-US" sz="1200" dirty="0"/>
              <a:t> </a:t>
            </a:r>
            <a:r>
              <a:rPr lang="en-US" sz="1200" dirty="0" smtClean="0"/>
              <a:t>A, </a:t>
            </a:r>
            <a:r>
              <a:rPr lang="en-US" sz="1200" dirty="0" err="1"/>
              <a:t>Romuk</a:t>
            </a:r>
            <a:r>
              <a:rPr lang="en-US" sz="1200" dirty="0"/>
              <a:t> </a:t>
            </a:r>
            <a:r>
              <a:rPr lang="en-US" sz="1200" dirty="0" smtClean="0"/>
              <a:t>E, </a:t>
            </a:r>
            <a:r>
              <a:rPr lang="en-US" sz="1200" dirty="0" err="1"/>
              <a:t>Rykaczewska-Czerwińska</a:t>
            </a:r>
            <a:r>
              <a:rPr lang="en-US" sz="1200" dirty="0"/>
              <a:t> </a:t>
            </a:r>
            <a:r>
              <a:rPr lang="en-US" sz="1200" dirty="0" smtClean="0"/>
              <a:t>M, </a:t>
            </a:r>
            <a:r>
              <a:rPr lang="en-US" sz="1200" dirty="0" err="1"/>
              <a:t>Pawlas</a:t>
            </a:r>
            <a:r>
              <a:rPr lang="en-US" sz="1200" dirty="0"/>
              <a:t> </a:t>
            </a:r>
            <a:r>
              <a:rPr lang="en-US" sz="1200" dirty="0" smtClean="0"/>
              <a:t>N, </a:t>
            </a:r>
            <a:r>
              <a:rPr lang="en-US" sz="1200" dirty="0" err="1"/>
              <a:t>Birkner</a:t>
            </a:r>
            <a:r>
              <a:rPr lang="en-US" sz="1200" dirty="0"/>
              <a:t> </a:t>
            </a:r>
            <a:r>
              <a:rPr lang="en-US" sz="1200" dirty="0" smtClean="0"/>
              <a:t>E. Effect </a:t>
            </a:r>
            <a:r>
              <a:rPr lang="en-US" sz="1200" dirty="0"/>
              <a:t>of N-acetylcysteine administration on homocysteine level, oxidative damage to proteins, and levels of iron (Fe) and Fe-related proteins in lead-exposed </a:t>
            </a:r>
            <a:r>
              <a:rPr lang="en-US" sz="1200" dirty="0" smtClean="0"/>
              <a:t>workers. </a:t>
            </a:r>
            <a:r>
              <a:rPr lang="en-US" sz="1200" i="1" dirty="0" err="1" smtClean="0"/>
              <a:t>Toxicol</a:t>
            </a:r>
            <a:r>
              <a:rPr lang="en-US" sz="1200" i="1" dirty="0" smtClean="0"/>
              <a:t> </a:t>
            </a:r>
            <a:r>
              <a:rPr lang="en-US" sz="1200" i="1" dirty="0" err="1"/>
              <a:t>Ind</a:t>
            </a:r>
            <a:r>
              <a:rPr lang="en-US" sz="1200" i="1" dirty="0"/>
              <a:t> Health. </a:t>
            </a:r>
            <a:r>
              <a:rPr lang="en-US" sz="1200" dirty="0"/>
              <a:t>2016 Sep;32(9):1607-18. </a:t>
            </a:r>
          </a:p>
        </p:txBody>
      </p:sp>
    </p:spTree>
    <p:extLst>
      <p:ext uri="{BB962C8B-B14F-4D97-AF65-F5344CB8AC3E}">
        <p14:creationId xmlns:p14="http://schemas.microsoft.com/office/powerpoint/2010/main" val="3075993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hrlich\Desktop\taur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8100"/>
            <a:ext cx="2488759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75260"/>
            <a:ext cx="4800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Taurine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3" y="1318260"/>
            <a:ext cx="8915400" cy="4701540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/>
              <a:t>A</a:t>
            </a:r>
            <a:r>
              <a:rPr lang="en-US" sz="8800" dirty="0" smtClean="0"/>
              <a:t>mino </a:t>
            </a:r>
            <a:r>
              <a:rPr lang="en-US" sz="8800" dirty="0"/>
              <a:t>acid </a:t>
            </a:r>
            <a:r>
              <a:rPr lang="en-US" sz="8800" dirty="0" smtClean="0"/>
              <a:t>that can </a:t>
            </a:r>
            <a:r>
              <a:rPr lang="en-US" sz="8800" dirty="0"/>
              <a:t>be manufactured by the </a:t>
            </a:r>
            <a:r>
              <a:rPr lang="en-US" sz="8800" dirty="0" smtClean="0"/>
              <a:t>body &amp; </a:t>
            </a:r>
            <a:r>
              <a:rPr lang="en-US" sz="8800" dirty="0"/>
              <a:t>known </a:t>
            </a:r>
            <a:r>
              <a:rPr lang="en-US" sz="8800" dirty="0" smtClean="0"/>
              <a:t>antioxidant</a:t>
            </a:r>
          </a:p>
          <a:p>
            <a:r>
              <a:rPr lang="en-US" sz="8800" dirty="0"/>
              <a:t>B</a:t>
            </a:r>
            <a:r>
              <a:rPr lang="en-US" sz="8800" dirty="0" smtClean="0"/>
              <a:t>est </a:t>
            </a:r>
            <a:r>
              <a:rPr lang="en-US" sz="8800" dirty="0"/>
              <a:t>food sources are meat and </a:t>
            </a:r>
            <a:r>
              <a:rPr lang="en-US" sz="8800" dirty="0" smtClean="0"/>
              <a:t>fish.</a:t>
            </a:r>
          </a:p>
          <a:p>
            <a:r>
              <a:rPr lang="en-US" sz="8800" dirty="0" smtClean="0"/>
              <a:t>2004 study </a:t>
            </a:r>
            <a:r>
              <a:rPr lang="en-US" sz="8800" dirty="0"/>
              <a:t>describes </a:t>
            </a:r>
            <a:r>
              <a:rPr lang="en-US" sz="8800" dirty="0" smtClean="0"/>
              <a:t>dose-dependent </a:t>
            </a:r>
            <a:r>
              <a:rPr lang="en-US" sz="8800" dirty="0"/>
              <a:t>effect of taurine (50-100mg/kg </a:t>
            </a:r>
            <a:r>
              <a:rPr lang="en-US" sz="8800" dirty="0" smtClean="0"/>
              <a:t>daily </a:t>
            </a:r>
            <a:r>
              <a:rPr lang="en-US" sz="8800" dirty="0"/>
              <a:t>x 5d), </a:t>
            </a:r>
            <a:r>
              <a:rPr lang="en-US" sz="8800" dirty="0" smtClean="0"/>
              <a:t>either </a:t>
            </a:r>
            <a:r>
              <a:rPr lang="en-US" sz="8800" dirty="0"/>
              <a:t>alone or in combination </a:t>
            </a:r>
            <a:r>
              <a:rPr lang="en-US" sz="8800" dirty="0" smtClean="0"/>
              <a:t>with </a:t>
            </a:r>
            <a:r>
              <a:rPr lang="en-US" sz="8800" dirty="0"/>
              <a:t>DMSA (DMSA 50mg/kg once daily x </a:t>
            </a:r>
            <a:r>
              <a:rPr lang="en-US" sz="8800" dirty="0" smtClean="0"/>
              <a:t>5d) </a:t>
            </a:r>
            <a:r>
              <a:rPr lang="en-US" sz="8800" dirty="0"/>
              <a:t>in </a:t>
            </a:r>
            <a:r>
              <a:rPr lang="en-US" sz="8800" dirty="0" smtClean="0"/>
              <a:t>treatment </a:t>
            </a:r>
            <a:r>
              <a:rPr lang="en-US" sz="8800" dirty="0"/>
              <a:t>of subchronic lead intoxication in male </a:t>
            </a:r>
            <a:r>
              <a:rPr lang="en-US" sz="8800" dirty="0" smtClean="0"/>
              <a:t>rats </a:t>
            </a:r>
          </a:p>
          <a:p>
            <a:r>
              <a:rPr lang="en-US" sz="8800" dirty="0" smtClean="0"/>
              <a:t>Lead exposure produced inhibition of ALAD activity &amp; reduction </a:t>
            </a:r>
            <a:r>
              <a:rPr lang="en-US" sz="8800" dirty="0"/>
              <a:t>in </a:t>
            </a:r>
            <a:r>
              <a:rPr lang="en-US" sz="8800" dirty="0" smtClean="0"/>
              <a:t>GSH </a:t>
            </a:r>
          </a:p>
          <a:p>
            <a:r>
              <a:rPr lang="en-US" sz="8800" dirty="0" smtClean="0"/>
              <a:t>Only </a:t>
            </a:r>
            <a:r>
              <a:rPr lang="en-US" sz="8800" dirty="0"/>
              <a:t>DMSA </a:t>
            </a:r>
            <a:r>
              <a:rPr lang="en-US" sz="8800" dirty="0" smtClean="0"/>
              <a:t>increased ALAD activity; </a:t>
            </a:r>
            <a:r>
              <a:rPr lang="en-US" sz="8800" dirty="0"/>
              <a:t>both taurine &amp;</a:t>
            </a:r>
            <a:r>
              <a:rPr lang="en-US" sz="8800" dirty="0" smtClean="0"/>
              <a:t> </a:t>
            </a:r>
            <a:r>
              <a:rPr lang="en-US" sz="8800" dirty="0"/>
              <a:t>DMSA </a:t>
            </a:r>
            <a:r>
              <a:rPr lang="en-US" sz="8800" dirty="0" smtClean="0"/>
              <a:t>increased GSH. </a:t>
            </a:r>
          </a:p>
          <a:p>
            <a:r>
              <a:rPr lang="en-US" sz="8800" dirty="0" smtClean="0"/>
              <a:t>Animals </a:t>
            </a:r>
            <a:r>
              <a:rPr lang="en-US" sz="8800" dirty="0"/>
              <a:t>treated with taurine </a:t>
            </a:r>
            <a:r>
              <a:rPr lang="en-US" sz="8800" dirty="0" smtClean="0"/>
              <a:t>reduced </a:t>
            </a:r>
            <a:r>
              <a:rPr lang="en-US" sz="8800" dirty="0"/>
              <a:t>alterations in </a:t>
            </a:r>
            <a:r>
              <a:rPr lang="en-US" sz="8800" dirty="0" smtClean="0"/>
              <a:t>some </a:t>
            </a:r>
            <a:r>
              <a:rPr lang="en-US" sz="8800" dirty="0"/>
              <a:t>parameters indicative of oxidative stress. </a:t>
            </a:r>
            <a:endParaRPr lang="en-US" sz="8800" dirty="0" smtClean="0"/>
          </a:p>
          <a:p>
            <a:pPr lvl="1"/>
            <a:r>
              <a:rPr lang="en-US" sz="8400" dirty="0"/>
              <a:t>B</a:t>
            </a:r>
            <a:r>
              <a:rPr lang="en-US" sz="8400" dirty="0" smtClean="0"/>
              <a:t>yproduct </a:t>
            </a:r>
            <a:r>
              <a:rPr lang="en-US" sz="8400" dirty="0"/>
              <a:t>of lipid peroxidation, </a:t>
            </a:r>
            <a:r>
              <a:rPr lang="en-US" sz="8400" dirty="0" err="1" smtClean="0"/>
              <a:t>thiobarbituric</a:t>
            </a:r>
            <a:r>
              <a:rPr lang="en-US" sz="8400" dirty="0" smtClean="0"/>
              <a:t> </a:t>
            </a:r>
            <a:r>
              <a:rPr lang="en-US" sz="8400" dirty="0"/>
              <a:t>acid reactive </a:t>
            </a:r>
            <a:r>
              <a:rPr lang="en-US" sz="8400" dirty="0" smtClean="0"/>
              <a:t>substance levels reduced, while </a:t>
            </a:r>
            <a:r>
              <a:rPr lang="en-US" sz="8400" dirty="0"/>
              <a:t>GSH level increased. </a:t>
            </a:r>
            <a:endParaRPr lang="en-US" sz="8400" dirty="0" smtClean="0"/>
          </a:p>
          <a:p>
            <a:pPr lvl="1"/>
            <a:r>
              <a:rPr lang="en-US" sz="8400" dirty="0" smtClean="0"/>
              <a:t>Activity </a:t>
            </a:r>
            <a:r>
              <a:rPr lang="en-US" sz="8400" dirty="0"/>
              <a:t>of </a:t>
            </a:r>
            <a:r>
              <a:rPr lang="en-US" sz="8400" dirty="0" smtClean="0"/>
              <a:t>SOD increased </a:t>
            </a:r>
            <a:r>
              <a:rPr lang="en-US" sz="8400" dirty="0"/>
              <a:t>in blood &amp;</a:t>
            </a:r>
            <a:r>
              <a:rPr lang="en-US" sz="8400" dirty="0" smtClean="0"/>
              <a:t> </a:t>
            </a:r>
            <a:r>
              <a:rPr lang="en-US" sz="8400" dirty="0"/>
              <a:t>brain </a:t>
            </a:r>
            <a:r>
              <a:rPr lang="en-US" sz="8400" dirty="0" smtClean="0"/>
              <a:t>of rats. </a:t>
            </a:r>
          </a:p>
          <a:p>
            <a:r>
              <a:rPr lang="en-US" sz="8800" b="1" dirty="0" smtClean="0">
                <a:solidFill>
                  <a:schemeClr val="tx2"/>
                </a:solidFill>
              </a:rPr>
              <a:t>Concomitant </a:t>
            </a:r>
            <a:r>
              <a:rPr lang="en-US" sz="8800" b="1" dirty="0">
                <a:solidFill>
                  <a:schemeClr val="tx2"/>
                </a:solidFill>
              </a:rPr>
              <a:t>administration of </a:t>
            </a:r>
            <a:r>
              <a:rPr lang="en-US" sz="8800" b="1" dirty="0" smtClean="0">
                <a:solidFill>
                  <a:schemeClr val="tx2"/>
                </a:solidFill>
              </a:rPr>
              <a:t>taurine with </a:t>
            </a:r>
            <a:r>
              <a:rPr lang="en-US" sz="8800" b="1" dirty="0">
                <a:solidFill>
                  <a:schemeClr val="tx2"/>
                </a:solidFill>
              </a:rPr>
              <a:t>thiol chelators could </a:t>
            </a:r>
            <a:r>
              <a:rPr lang="en-US" sz="8800" b="1" dirty="0" smtClean="0">
                <a:solidFill>
                  <a:schemeClr val="tx2"/>
                </a:solidFill>
              </a:rPr>
              <a:t>play a role </a:t>
            </a:r>
            <a:r>
              <a:rPr lang="en-US" sz="8800" b="1" dirty="0">
                <a:solidFill>
                  <a:schemeClr val="tx2"/>
                </a:solidFill>
              </a:rPr>
              <a:t>in abating </a:t>
            </a:r>
            <a:r>
              <a:rPr lang="en-US" sz="8800" b="1" dirty="0" smtClean="0">
                <a:solidFill>
                  <a:schemeClr val="tx2"/>
                </a:solidFill>
              </a:rPr>
              <a:t>toxic </a:t>
            </a:r>
            <a:r>
              <a:rPr lang="en-US" sz="8800" b="1" dirty="0">
                <a:solidFill>
                  <a:schemeClr val="tx2"/>
                </a:solidFill>
              </a:rPr>
              <a:t>effects of </a:t>
            </a:r>
            <a:r>
              <a:rPr lang="en-US" sz="8800" b="1" dirty="0" smtClean="0">
                <a:solidFill>
                  <a:schemeClr val="tx2"/>
                </a:solidFill>
              </a:rPr>
              <a:t>lead</a:t>
            </a:r>
            <a:r>
              <a:rPr lang="en-US" sz="8000" b="1" dirty="0" smtClean="0">
                <a:solidFill>
                  <a:schemeClr val="tx2"/>
                </a:solidFill>
              </a:rPr>
              <a:t>. Further research needed.</a:t>
            </a:r>
            <a:endParaRPr lang="en-US" dirty="0" smtClean="0"/>
          </a:p>
        </p:txBody>
      </p:sp>
      <p:pic>
        <p:nvPicPr>
          <p:cNvPr id="5" name="Picture 0" descr="health_color_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325" y="6197898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Flora SJ, </a:t>
            </a:r>
            <a:r>
              <a:rPr lang="en-US" sz="1200" dirty="0" err="1"/>
              <a:t>Pande</a:t>
            </a:r>
            <a:r>
              <a:rPr lang="en-US" sz="1200" dirty="0"/>
              <a:t> M, </a:t>
            </a:r>
            <a:r>
              <a:rPr lang="en-US" sz="1200" dirty="0" err="1"/>
              <a:t>Bhadauria</a:t>
            </a:r>
            <a:r>
              <a:rPr lang="en-US" sz="1200" dirty="0"/>
              <a:t> S, et al. Combined administration of taurine and </a:t>
            </a:r>
            <a:r>
              <a:rPr lang="en-US" sz="1200" dirty="0" err="1"/>
              <a:t>meso</a:t>
            </a:r>
            <a:r>
              <a:rPr lang="en-US" sz="1200" dirty="0"/>
              <a:t> 2,3-dimercaptosuccinic</a:t>
            </a:r>
          </a:p>
          <a:p>
            <a:r>
              <a:rPr lang="en-US" sz="1200" dirty="0"/>
              <a:t>acid in the treatment of chronic lead intoxication in rats. </a:t>
            </a:r>
            <a:r>
              <a:rPr lang="pt-BR" sz="1200" dirty="0"/>
              <a:t>Hum Exp Toxicol 2004;23(4):157-66.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4037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Other Remedies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30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hrlich\Desktop\P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5" y="228599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54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Homeopathic: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Plumbum </a:t>
            </a:r>
            <a:r>
              <a:rPr lang="en-US" b="1" dirty="0">
                <a:solidFill>
                  <a:schemeClr val="tx2"/>
                </a:solidFill>
              </a:rPr>
              <a:t>m</a:t>
            </a:r>
            <a:r>
              <a:rPr lang="en-US" b="1" dirty="0" smtClean="0">
                <a:solidFill>
                  <a:schemeClr val="tx2"/>
                </a:solidFill>
              </a:rPr>
              <a:t>etallicum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" y="1676401"/>
            <a:ext cx="8991600" cy="4343400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600"/>
              </a:spcAft>
            </a:pPr>
            <a:r>
              <a:rPr lang="en-US" sz="6800" dirty="0" smtClean="0"/>
              <a:t>2011 Double-blind </a:t>
            </a:r>
            <a:r>
              <a:rPr lang="en-US" sz="6800" dirty="0"/>
              <a:t>randomized </a:t>
            </a:r>
            <a:r>
              <a:rPr lang="en-US" sz="6800" dirty="0" smtClean="0"/>
              <a:t>trial</a:t>
            </a:r>
            <a:endParaRPr lang="en-US" sz="6800" dirty="0"/>
          </a:p>
          <a:p>
            <a:pPr>
              <a:spcAft>
                <a:spcPts val="600"/>
              </a:spcAft>
            </a:pPr>
            <a:r>
              <a:rPr lang="en-US" sz="6800" dirty="0" smtClean="0"/>
              <a:t>131 Ajax </a:t>
            </a:r>
            <a:r>
              <a:rPr lang="en-US" sz="6800" dirty="0"/>
              <a:t>battery </a:t>
            </a:r>
            <a:r>
              <a:rPr lang="en-US" sz="6800" dirty="0" smtClean="0"/>
              <a:t>plant workers in </a:t>
            </a:r>
            <a:r>
              <a:rPr lang="en-US" sz="6800" dirty="0"/>
              <a:t>Bauru, São </a:t>
            </a:r>
            <a:r>
              <a:rPr lang="en-US" sz="6800" dirty="0" smtClean="0"/>
              <a:t>Paulo, Brazil</a:t>
            </a:r>
            <a:endParaRPr lang="en-US" sz="6800" dirty="0"/>
          </a:p>
          <a:p>
            <a:pPr>
              <a:spcAft>
                <a:spcPts val="600"/>
              </a:spcAft>
            </a:pPr>
            <a:r>
              <a:rPr lang="en-US" sz="6800" dirty="0" smtClean="0"/>
              <a:t>Plumbum </a:t>
            </a:r>
            <a:r>
              <a:rPr lang="en-US" sz="6800" dirty="0"/>
              <a:t>metallicum 15 cH or placebo, orally for 35 </a:t>
            </a:r>
            <a:r>
              <a:rPr lang="en-US" sz="6800" dirty="0" smtClean="0"/>
              <a:t>days</a:t>
            </a:r>
          </a:p>
          <a:p>
            <a:pPr>
              <a:spcAft>
                <a:spcPts val="600"/>
              </a:spcAft>
            </a:pPr>
            <a:r>
              <a:rPr lang="en-US" sz="6800" dirty="0"/>
              <a:t>CH-dilutions are centesimal (C) dilutions, using Hahnemann’s (H</a:t>
            </a:r>
            <a:r>
              <a:rPr lang="en-US" sz="6800" dirty="0" smtClean="0"/>
              <a:t>) </a:t>
            </a:r>
            <a:r>
              <a:rPr lang="en-US" sz="6800" dirty="0"/>
              <a:t>method. </a:t>
            </a:r>
            <a:endParaRPr lang="en-US" sz="6800" dirty="0" smtClean="0"/>
          </a:p>
          <a:p>
            <a:pPr lvl="1">
              <a:spcAft>
                <a:spcPts val="600"/>
              </a:spcAft>
            </a:pPr>
            <a:r>
              <a:rPr lang="en-US" sz="5500" dirty="0"/>
              <a:t>M</a:t>
            </a:r>
            <a:r>
              <a:rPr lang="en-US" sz="5500" dirty="0" smtClean="0"/>
              <a:t>other </a:t>
            </a:r>
            <a:r>
              <a:rPr lang="en-US" sz="5500" dirty="0"/>
              <a:t>tincture </a:t>
            </a:r>
            <a:r>
              <a:rPr lang="en-US" sz="5500" dirty="0" smtClean="0"/>
              <a:t>diluted to </a:t>
            </a:r>
            <a:r>
              <a:rPr lang="en-US" sz="5500" dirty="0"/>
              <a:t>1/100 </a:t>
            </a:r>
            <a:r>
              <a:rPr lang="en-US" sz="5500" dirty="0" smtClean="0"/>
              <a:t>&amp; shaken vigorously. This </a:t>
            </a:r>
            <a:r>
              <a:rPr lang="en-US" sz="5500" dirty="0"/>
              <a:t>dilution </a:t>
            </a:r>
            <a:r>
              <a:rPr lang="en-US" sz="5500" dirty="0" smtClean="0"/>
              <a:t>known </a:t>
            </a:r>
            <a:r>
              <a:rPr lang="en-US" sz="5500" dirty="0"/>
              <a:t>as 1 CH.  </a:t>
            </a:r>
            <a:endParaRPr lang="en-US" sz="5500" dirty="0" smtClean="0"/>
          </a:p>
          <a:p>
            <a:pPr lvl="1">
              <a:spcAft>
                <a:spcPts val="600"/>
              </a:spcAft>
            </a:pPr>
            <a:r>
              <a:rPr lang="en-US" sz="5500" dirty="0" smtClean="0"/>
              <a:t>When </a:t>
            </a:r>
            <a:r>
              <a:rPr lang="en-US" sz="5500" dirty="0"/>
              <a:t>1 CH d</a:t>
            </a:r>
            <a:r>
              <a:rPr lang="en-US" sz="5500" dirty="0" smtClean="0"/>
              <a:t>iluted </a:t>
            </a:r>
            <a:r>
              <a:rPr lang="en-US" sz="5500" dirty="0"/>
              <a:t>again, following </a:t>
            </a:r>
            <a:r>
              <a:rPr lang="en-US" sz="5500" dirty="0" smtClean="0"/>
              <a:t>same </a:t>
            </a:r>
            <a:r>
              <a:rPr lang="en-US" sz="5500" dirty="0"/>
              <a:t>process, </a:t>
            </a:r>
            <a:r>
              <a:rPr lang="en-US" sz="5500" dirty="0" smtClean="0"/>
              <a:t>1</a:t>
            </a:r>
            <a:r>
              <a:rPr lang="en-US" sz="5500" dirty="0"/>
              <a:t>/ </a:t>
            </a:r>
            <a:r>
              <a:rPr lang="en-US" sz="5500" dirty="0" smtClean="0"/>
              <a:t>10,000 dilution results, </a:t>
            </a:r>
            <a:r>
              <a:rPr lang="en-US" sz="5500" dirty="0"/>
              <a:t>or 2 CH. </a:t>
            </a:r>
            <a:endParaRPr lang="en-US" sz="5500" dirty="0" smtClean="0"/>
          </a:p>
          <a:p>
            <a:pPr lvl="1">
              <a:spcAft>
                <a:spcPts val="600"/>
              </a:spcAft>
            </a:pPr>
            <a:r>
              <a:rPr lang="en-US" sz="5500" dirty="0" smtClean="0"/>
              <a:t>This </a:t>
            </a:r>
            <a:r>
              <a:rPr lang="en-US" sz="5500" dirty="0"/>
              <a:t>can then be diluted again to create 3 CH and so on. </a:t>
            </a:r>
          </a:p>
          <a:p>
            <a:pPr>
              <a:spcAft>
                <a:spcPts val="600"/>
              </a:spcAft>
            </a:pPr>
            <a:r>
              <a:rPr lang="en-US" sz="6800" dirty="0"/>
              <a:t>%</a:t>
            </a:r>
            <a:r>
              <a:rPr lang="en-US" sz="6800" dirty="0" smtClean="0"/>
              <a:t> </a:t>
            </a:r>
            <a:r>
              <a:rPr lang="en-US" sz="6800" dirty="0"/>
              <a:t>workers </a:t>
            </a:r>
            <a:r>
              <a:rPr lang="en-US" sz="6800" dirty="0" smtClean="0"/>
              <a:t>with </a:t>
            </a:r>
            <a:r>
              <a:rPr lang="en-US" sz="6800" dirty="0"/>
              <a:t>≥ 25% </a:t>
            </a:r>
            <a:r>
              <a:rPr lang="en-US" sz="6800" dirty="0" smtClean="0"/>
              <a:t>reduction in BLL same: </a:t>
            </a:r>
            <a:r>
              <a:rPr lang="en-US" sz="6800" dirty="0"/>
              <a:t>20.3% in </a:t>
            </a:r>
            <a:r>
              <a:rPr lang="en-US" sz="6800" dirty="0" smtClean="0"/>
              <a:t>homeopathic group vs </a:t>
            </a:r>
            <a:r>
              <a:rPr lang="en-US" sz="6800" dirty="0"/>
              <a:t>21% in </a:t>
            </a:r>
            <a:r>
              <a:rPr lang="en-US" sz="6800" dirty="0" smtClean="0"/>
              <a:t>control  group</a:t>
            </a:r>
          </a:p>
          <a:p>
            <a:pPr>
              <a:spcAft>
                <a:spcPts val="600"/>
              </a:spcAft>
            </a:pPr>
            <a:r>
              <a:rPr lang="en-US" sz="6800" b="1" dirty="0">
                <a:solidFill>
                  <a:schemeClr val="tx2"/>
                </a:solidFill>
              </a:rPr>
              <a:t>Plumbum metallicum had no effect </a:t>
            </a:r>
            <a:r>
              <a:rPr lang="en-US" sz="6800" b="1" dirty="0" smtClean="0">
                <a:solidFill>
                  <a:schemeClr val="tx2"/>
                </a:solidFill>
              </a:rPr>
              <a:t>in </a:t>
            </a:r>
            <a:r>
              <a:rPr lang="en-US" sz="6800" b="1" dirty="0">
                <a:solidFill>
                  <a:schemeClr val="tx2"/>
                </a:solidFill>
              </a:rPr>
              <a:t>reducing </a:t>
            </a:r>
            <a:r>
              <a:rPr lang="en-US" sz="6800" b="1" dirty="0" smtClean="0">
                <a:solidFill>
                  <a:schemeClr val="tx2"/>
                </a:solidFill>
              </a:rPr>
              <a:t>blood </a:t>
            </a:r>
            <a:r>
              <a:rPr lang="en-US" sz="6800" b="1" dirty="0">
                <a:solidFill>
                  <a:schemeClr val="tx2"/>
                </a:solidFill>
              </a:rPr>
              <a:t>lead </a:t>
            </a:r>
            <a:r>
              <a:rPr lang="en-US" sz="6800" b="1" dirty="0" smtClean="0">
                <a:solidFill>
                  <a:schemeClr val="tx2"/>
                </a:solidFill>
              </a:rPr>
              <a:t>levels in lead-exposed workers  </a:t>
            </a:r>
            <a:endParaRPr lang="en-US" sz="6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9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013232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Padilha RQ, Riera R, Átallah AN.</a:t>
            </a:r>
            <a:r>
              <a:rPr lang="en-US" sz="1400" b="1" dirty="0"/>
              <a:t> </a:t>
            </a:r>
            <a:r>
              <a:rPr lang="en-US" sz="1400" dirty="0"/>
              <a:t>Homeopathic Plumbum metallicum for lead poisoning: a randomized clinical trial. </a:t>
            </a:r>
            <a:r>
              <a:rPr lang="en-US" sz="1400" dirty="0" smtClean="0"/>
              <a:t> </a:t>
            </a:r>
            <a:r>
              <a:rPr lang="en-US" sz="1400" i="1" dirty="0"/>
              <a:t>Homeopathy. </a:t>
            </a:r>
            <a:r>
              <a:rPr lang="en-US" sz="1400" dirty="0"/>
              <a:t>2011 Jul;100(3):116-21.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91837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Low-Fat Diets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6800"/>
            <a:ext cx="8704262" cy="5592763"/>
          </a:xfrm>
        </p:spPr>
        <p:txBody>
          <a:bodyPr>
            <a:noAutofit/>
          </a:bodyPr>
          <a:lstStyle/>
          <a:p>
            <a:r>
              <a:rPr lang="en-US" sz="2600" dirty="0"/>
              <a:t>L</a:t>
            </a:r>
            <a:r>
              <a:rPr lang="en-US" sz="2600" dirty="0" smtClean="0"/>
              <a:t>ink </a:t>
            </a:r>
            <a:r>
              <a:rPr lang="en-US" sz="2600" dirty="0"/>
              <a:t>between fat intake &amp;</a:t>
            </a:r>
            <a:r>
              <a:rPr lang="en-US" sz="2600" dirty="0" smtClean="0"/>
              <a:t> </a:t>
            </a:r>
            <a:r>
              <a:rPr lang="en-US" sz="2600" dirty="0"/>
              <a:t>BLLs </a:t>
            </a:r>
            <a:r>
              <a:rPr lang="en-US" sz="2600" dirty="0" smtClean="0"/>
              <a:t>primarily </a:t>
            </a:r>
            <a:r>
              <a:rPr lang="en-US" sz="2600" dirty="0"/>
              <a:t>from animal </a:t>
            </a:r>
            <a:r>
              <a:rPr lang="en-US" sz="2600" dirty="0" smtClean="0"/>
              <a:t>experiments. </a:t>
            </a:r>
          </a:p>
          <a:p>
            <a:r>
              <a:rPr lang="en-US" sz="2600" dirty="0" smtClean="0"/>
              <a:t>In </a:t>
            </a:r>
            <a:r>
              <a:rPr lang="en-US" sz="2600" dirty="0"/>
              <a:t>one cross-sectional </a:t>
            </a:r>
            <a:r>
              <a:rPr lang="en-US" sz="2600" dirty="0" smtClean="0"/>
              <a:t>study</a:t>
            </a:r>
            <a:r>
              <a:rPr lang="en-US" sz="2600" dirty="0"/>
              <a:t>, researchers found a direct association between dietary fat &amp;</a:t>
            </a:r>
            <a:r>
              <a:rPr lang="en-US" sz="2600" dirty="0" smtClean="0"/>
              <a:t> BLLs; </a:t>
            </a:r>
            <a:endParaRPr lang="en-US" sz="2600" dirty="0"/>
          </a:p>
          <a:p>
            <a:r>
              <a:rPr lang="en-US" sz="2600" dirty="0" smtClean="0"/>
              <a:t>However</a:t>
            </a:r>
            <a:r>
              <a:rPr lang="en-US" sz="2600" dirty="0"/>
              <a:t>, no such relationship </a:t>
            </a:r>
            <a:r>
              <a:rPr lang="en-US" sz="2600" dirty="0" smtClean="0"/>
              <a:t>found </a:t>
            </a:r>
            <a:r>
              <a:rPr lang="en-US" sz="2600" dirty="0"/>
              <a:t>in NHANES </a:t>
            </a:r>
            <a:r>
              <a:rPr lang="en-US" sz="2600" dirty="0" smtClean="0"/>
              <a:t>II. </a:t>
            </a:r>
            <a:endParaRPr lang="en-US" sz="2600" dirty="0"/>
          </a:p>
          <a:p>
            <a:r>
              <a:rPr lang="en-US" sz="2600" dirty="0" smtClean="0"/>
              <a:t>Thus</a:t>
            </a:r>
            <a:r>
              <a:rPr lang="en-US" sz="2600" dirty="0"/>
              <a:t>, no strong case can be made for decreasing children’s total fat intake. </a:t>
            </a:r>
          </a:p>
          <a:p>
            <a:r>
              <a:rPr lang="en-US" sz="2600" dirty="0" smtClean="0"/>
              <a:t>In </a:t>
            </a:r>
            <a:r>
              <a:rPr lang="en-US" sz="2600" dirty="0"/>
              <a:t>addition, dietary fat </a:t>
            </a:r>
            <a:r>
              <a:rPr lang="en-US" sz="2600" dirty="0" smtClean="0"/>
              <a:t>important in diets </a:t>
            </a:r>
            <a:r>
              <a:rPr lang="en-US" sz="2600" dirty="0"/>
              <a:t>of children under </a:t>
            </a:r>
            <a:r>
              <a:rPr lang="en-US" sz="2600" dirty="0" smtClean="0"/>
              <a:t>2y </a:t>
            </a:r>
            <a:r>
              <a:rPr lang="en-US" sz="2600" dirty="0"/>
              <a:t>of age because calories from fat support high calorie requirements for growth during this period. </a:t>
            </a:r>
          </a:p>
          <a:p>
            <a:r>
              <a:rPr lang="en-US" sz="2600" b="1" dirty="0" smtClean="0">
                <a:solidFill>
                  <a:schemeClr val="tx2"/>
                </a:solidFill>
              </a:rPr>
              <a:t>Thus</a:t>
            </a:r>
            <a:r>
              <a:rPr lang="en-US" sz="2600" b="1" dirty="0">
                <a:solidFill>
                  <a:schemeClr val="tx2"/>
                </a:solidFill>
              </a:rPr>
              <a:t>, </a:t>
            </a:r>
            <a:r>
              <a:rPr lang="en-US" sz="2600" b="1" dirty="0" smtClean="0">
                <a:solidFill>
                  <a:schemeClr val="tx2"/>
                </a:solidFill>
              </a:rPr>
              <a:t>low-fat </a:t>
            </a:r>
            <a:r>
              <a:rPr lang="en-US" sz="2600" b="1" dirty="0">
                <a:solidFill>
                  <a:schemeClr val="tx2"/>
                </a:solidFill>
              </a:rPr>
              <a:t>diets for the treatment of younger children with </a:t>
            </a:r>
            <a:r>
              <a:rPr lang="en-US" sz="2600" b="1" dirty="0" smtClean="0">
                <a:solidFill>
                  <a:schemeClr val="tx2"/>
                </a:solidFill>
              </a:rPr>
              <a:t>EBLLs not recommended. </a:t>
            </a:r>
            <a:endParaRPr lang="en-US" sz="2600" b="1" dirty="0">
              <a:solidFill>
                <a:schemeClr val="tx2"/>
              </a:solidFill>
            </a:endParaRPr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163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Oral Chelating Agents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71600"/>
            <a:ext cx="870426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Already mentioned standard of care for children and women in 2</a:t>
            </a:r>
            <a:r>
              <a:rPr lang="en-US" baseline="30000" dirty="0" smtClean="0"/>
              <a:t>nd</a:t>
            </a:r>
            <a:r>
              <a:rPr lang="en-US" dirty="0" smtClean="0"/>
              <a:t> second half of pregnancy with BLLs ≥45µg/</a:t>
            </a:r>
            <a:r>
              <a:rPr lang="en-US" dirty="0" err="1" smtClean="0"/>
              <a:t>dL</a:t>
            </a:r>
            <a:r>
              <a:rPr lang="en-US" dirty="0" smtClean="0"/>
              <a:t> typically include chelation</a:t>
            </a:r>
          </a:p>
          <a:p>
            <a:r>
              <a:rPr lang="en-US" dirty="0" smtClean="0"/>
              <a:t>However, treatment with succimer to lower BLLs 20-44 in toddlers was not shown to improve  cognition</a:t>
            </a:r>
            <a:r>
              <a:rPr lang="en-US" baseline="30000" dirty="0"/>
              <a:t>*</a:t>
            </a:r>
            <a:endParaRPr lang="en-US" sz="2400" baseline="30000" dirty="0" smtClean="0"/>
          </a:p>
          <a:p>
            <a:r>
              <a:rPr lang="en-US" b="1" dirty="0">
                <a:solidFill>
                  <a:schemeClr val="tx2"/>
                </a:solidFill>
              </a:rPr>
              <a:t>Lack of evidence </a:t>
            </a:r>
            <a:r>
              <a:rPr lang="en-US" b="1" dirty="0" smtClean="0">
                <a:solidFill>
                  <a:schemeClr val="tx2"/>
                </a:solidFill>
              </a:rPr>
              <a:t>to recommend lead chelation for children or pregnant women with BLLs &lt;45µg/</a:t>
            </a:r>
            <a:r>
              <a:rPr lang="en-US" b="1" dirty="0" err="1" smtClean="0">
                <a:solidFill>
                  <a:schemeClr val="tx2"/>
                </a:solidFill>
              </a:rPr>
              <a:t>dL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 smtClean="0"/>
              <a:t>Xianchen</a:t>
            </a:r>
            <a:r>
              <a:rPr lang="en-US" sz="1200" dirty="0" smtClean="0"/>
              <a:t> </a:t>
            </a:r>
            <a:r>
              <a:rPr lang="en-US" sz="1200" dirty="0"/>
              <a:t>Liu, MD, </a:t>
            </a:r>
            <a:r>
              <a:rPr lang="en-US" sz="1200" dirty="0" smtClean="0"/>
              <a:t>PhD; </a:t>
            </a:r>
            <a:r>
              <a:rPr lang="en-US" sz="1200" dirty="0"/>
              <a:t>Kim N. Dietrich, </a:t>
            </a:r>
            <a:r>
              <a:rPr lang="en-US" sz="1200" dirty="0" smtClean="0"/>
              <a:t>PhD; </a:t>
            </a:r>
            <a:r>
              <a:rPr lang="en-US" sz="1200" dirty="0" err="1"/>
              <a:t>Jerilynn</a:t>
            </a:r>
            <a:r>
              <a:rPr lang="en-US" sz="1200" dirty="0"/>
              <a:t> Radcliffe, </a:t>
            </a:r>
            <a:r>
              <a:rPr lang="en-US" sz="1200" dirty="0" smtClean="0"/>
              <a:t>PhD; </a:t>
            </a:r>
            <a:r>
              <a:rPr lang="en-US" sz="1200" dirty="0"/>
              <a:t>N. Beth </a:t>
            </a:r>
            <a:r>
              <a:rPr lang="en-US" sz="1200" dirty="0" smtClean="0"/>
              <a:t>Ragan; George </a:t>
            </a:r>
            <a:r>
              <a:rPr lang="en-US" sz="1200" dirty="0"/>
              <a:t>G. Rhoads, MD; and Walter J. Rogan, </a:t>
            </a:r>
            <a:r>
              <a:rPr lang="en-US" sz="1200" dirty="0" smtClean="0"/>
              <a:t>MD. Do </a:t>
            </a:r>
            <a:r>
              <a:rPr lang="en-US" sz="1200" dirty="0"/>
              <a:t>Children With Falling Blood Lead Levels Have Improved Cognition?</a:t>
            </a:r>
          </a:p>
          <a:p>
            <a:r>
              <a:rPr lang="en-US" sz="1200" i="1" dirty="0"/>
              <a:t>Pediatrics </a:t>
            </a:r>
            <a:r>
              <a:rPr lang="en-US" sz="1200" dirty="0" smtClean="0"/>
              <a:t>2002;110;787-791.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4933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FDA Warning of Unapproved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Chelation </a:t>
            </a:r>
            <a:r>
              <a:rPr lang="en-US" b="1" dirty="0">
                <a:solidFill>
                  <a:schemeClr val="tx2"/>
                </a:solidFill>
              </a:rPr>
              <a:t>P</a:t>
            </a:r>
            <a:r>
              <a:rPr lang="en-US" b="1" dirty="0" smtClean="0">
                <a:solidFill>
                  <a:schemeClr val="tx2"/>
                </a:solidFill>
              </a:rPr>
              <a:t>roducts 10/14/10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4891881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sz="8000" dirty="0" smtClean="0"/>
              <a:t>Increase noted in </a:t>
            </a:r>
            <a:r>
              <a:rPr lang="en-US" sz="8000" dirty="0"/>
              <a:t>products marketed </a:t>
            </a:r>
            <a:r>
              <a:rPr lang="en-US" sz="8000" dirty="0" smtClean="0"/>
              <a:t>on </a:t>
            </a:r>
            <a:r>
              <a:rPr lang="en-US" sz="8000" dirty="0"/>
              <a:t>i</a:t>
            </a:r>
            <a:r>
              <a:rPr lang="en-US" sz="8000" dirty="0" smtClean="0"/>
              <a:t>nternet claiming </a:t>
            </a:r>
            <a:r>
              <a:rPr lang="en-US" sz="8000" dirty="0"/>
              <a:t>to </a:t>
            </a:r>
            <a:r>
              <a:rPr lang="en-US" sz="8000" dirty="0" smtClean="0"/>
              <a:t>cleanse </a:t>
            </a:r>
            <a:r>
              <a:rPr lang="en-US" sz="8000" dirty="0"/>
              <a:t>body of toxic </a:t>
            </a:r>
            <a:r>
              <a:rPr lang="en-US" sz="8000" dirty="0" smtClean="0"/>
              <a:t>heavy </a:t>
            </a:r>
            <a:r>
              <a:rPr lang="en-US" sz="8000" dirty="0"/>
              <a:t>metals </a:t>
            </a:r>
            <a:r>
              <a:rPr lang="en-US" sz="8000" dirty="0" smtClean="0"/>
              <a:t>&amp; treat </a:t>
            </a:r>
            <a:r>
              <a:rPr lang="en-US" sz="8000" dirty="0"/>
              <a:t>range of </a:t>
            </a:r>
            <a:r>
              <a:rPr lang="en-US" sz="8000" dirty="0" smtClean="0"/>
              <a:t>diseases, including ASD, </a:t>
            </a:r>
            <a:r>
              <a:rPr lang="en-US" sz="8000" dirty="0"/>
              <a:t>cardiovascular </a:t>
            </a:r>
            <a:r>
              <a:rPr lang="en-US" sz="8000" dirty="0" smtClean="0"/>
              <a:t>dxs</a:t>
            </a:r>
            <a:r>
              <a:rPr lang="en-US" sz="8000" dirty="0"/>
              <a:t>, </a:t>
            </a:r>
            <a:r>
              <a:rPr lang="en-US" sz="8000" dirty="0" smtClean="0"/>
              <a:t>Parkinson’s dx, Alzheimer’s dx, &amp; macular degeneration </a:t>
            </a:r>
          </a:p>
          <a:p>
            <a:pPr>
              <a:spcAft>
                <a:spcPts val="600"/>
              </a:spcAft>
            </a:pPr>
            <a:r>
              <a:rPr lang="en-US" sz="8000" dirty="0"/>
              <a:t>C</a:t>
            </a:r>
            <a:r>
              <a:rPr lang="en-US" sz="8000" dirty="0" smtClean="0"/>
              <a:t>ome </a:t>
            </a:r>
            <a:r>
              <a:rPr lang="en-US" sz="8000" dirty="0"/>
              <a:t>in various forms, including </a:t>
            </a:r>
            <a:r>
              <a:rPr lang="en-US" sz="8000" dirty="0" smtClean="0"/>
              <a:t>trans-mucosal </a:t>
            </a:r>
            <a:r>
              <a:rPr lang="en-US" sz="8000" dirty="0"/>
              <a:t>sprays, suppositories, capsules, liquid </a:t>
            </a:r>
            <a:r>
              <a:rPr lang="en-US" sz="8000" dirty="0" smtClean="0"/>
              <a:t>drops</a:t>
            </a:r>
            <a:r>
              <a:rPr lang="en-US" sz="8000" dirty="0"/>
              <a:t> </a:t>
            </a:r>
            <a:r>
              <a:rPr lang="en-US" sz="8000" dirty="0" smtClean="0"/>
              <a:t>&amp; </a:t>
            </a:r>
            <a:r>
              <a:rPr lang="en-US" sz="8000" dirty="0"/>
              <a:t>clay baths</a:t>
            </a:r>
          </a:p>
          <a:p>
            <a:pPr>
              <a:spcAft>
                <a:spcPts val="600"/>
              </a:spcAft>
            </a:pPr>
            <a:r>
              <a:rPr lang="en-US" sz="8000" dirty="0"/>
              <a:t>H</a:t>
            </a:r>
            <a:r>
              <a:rPr lang="en-US" sz="8000" dirty="0" smtClean="0"/>
              <a:t>ave </a:t>
            </a:r>
            <a:r>
              <a:rPr lang="en-US" sz="8000" dirty="0"/>
              <a:t>not been evaluated by FDA for </a:t>
            </a:r>
            <a:r>
              <a:rPr lang="en-US" sz="8000" dirty="0" smtClean="0"/>
              <a:t>tx </a:t>
            </a:r>
            <a:r>
              <a:rPr lang="en-US" sz="8000" dirty="0"/>
              <a:t>of these </a:t>
            </a:r>
            <a:r>
              <a:rPr lang="en-US" sz="8000" dirty="0" smtClean="0"/>
              <a:t>dxs </a:t>
            </a:r>
          </a:p>
          <a:p>
            <a:pPr>
              <a:spcAft>
                <a:spcPts val="600"/>
              </a:spcAft>
            </a:pPr>
            <a:r>
              <a:rPr lang="en-US" sz="8000" dirty="0" smtClean="0"/>
              <a:t>Effectiveness </a:t>
            </a:r>
            <a:r>
              <a:rPr lang="en-US" sz="8000" dirty="0"/>
              <a:t>in treating any </a:t>
            </a:r>
            <a:r>
              <a:rPr lang="en-US" sz="8000" dirty="0" smtClean="0"/>
              <a:t>dxs </a:t>
            </a:r>
            <a:r>
              <a:rPr lang="en-US" sz="8000" dirty="0"/>
              <a:t>listed </a:t>
            </a:r>
            <a:r>
              <a:rPr lang="en-US" sz="8000" dirty="0" smtClean="0"/>
              <a:t>unsubstantiated</a:t>
            </a:r>
          </a:p>
          <a:p>
            <a:pPr>
              <a:spcAft>
                <a:spcPts val="600"/>
              </a:spcAft>
            </a:pPr>
            <a:r>
              <a:rPr lang="en-US" sz="8000" dirty="0" smtClean="0"/>
              <a:t>No </a:t>
            </a:r>
            <a:r>
              <a:rPr lang="en-US" sz="8000" dirty="0"/>
              <a:t>FDA-approved OTC chelation products</a:t>
            </a:r>
            <a:r>
              <a:rPr lang="en-US" sz="8000" dirty="0" smtClean="0"/>
              <a:t>.</a:t>
            </a:r>
            <a:r>
              <a:rPr lang="en-US" sz="8000" dirty="0"/>
              <a:t>  O</a:t>
            </a:r>
            <a:r>
              <a:rPr lang="en-US" sz="8000" dirty="0" smtClean="0"/>
              <a:t>nly </a:t>
            </a:r>
            <a:r>
              <a:rPr lang="en-US" sz="8000" dirty="0"/>
              <a:t>FDA-approved chelating agents </a:t>
            </a:r>
            <a:r>
              <a:rPr lang="en-US" sz="8000" dirty="0" smtClean="0"/>
              <a:t>available </a:t>
            </a:r>
            <a:r>
              <a:rPr lang="en-US" sz="8000" dirty="0"/>
              <a:t>by prescription </a:t>
            </a:r>
            <a:r>
              <a:rPr lang="en-US" sz="8000" dirty="0" smtClean="0"/>
              <a:t>for specific </a:t>
            </a:r>
            <a:r>
              <a:rPr lang="en-US" sz="8000" dirty="0"/>
              <a:t>indications </a:t>
            </a:r>
            <a:r>
              <a:rPr lang="en-US" sz="8000" dirty="0" smtClean="0"/>
              <a:t>i.e.lead </a:t>
            </a:r>
            <a:r>
              <a:rPr lang="en-US" sz="8000" dirty="0"/>
              <a:t>poisoning &amp; iron </a:t>
            </a:r>
            <a:r>
              <a:rPr lang="en-US" sz="8000" dirty="0" smtClean="0"/>
              <a:t>overload</a:t>
            </a:r>
            <a:endParaRPr lang="en-US" sz="8000" dirty="0"/>
          </a:p>
          <a:p>
            <a:pPr>
              <a:spcAft>
                <a:spcPts val="600"/>
              </a:spcAft>
            </a:pPr>
            <a:r>
              <a:rPr lang="en-US" sz="8000" dirty="0" smtClean="0"/>
              <a:t>“</a:t>
            </a:r>
            <a:r>
              <a:rPr lang="en-US" sz="8000" dirty="0"/>
              <a:t>These products are dangerously misleading because they are targeted to patients with serious conditions and limited treatment options,” said Deborah Autor, director </a:t>
            </a:r>
            <a:r>
              <a:rPr lang="en-US" sz="8000" dirty="0" smtClean="0"/>
              <a:t>of </a:t>
            </a:r>
            <a:r>
              <a:rPr lang="en-US" sz="8000" dirty="0"/>
              <a:t>Office of Compliance </a:t>
            </a:r>
            <a:r>
              <a:rPr lang="en-US" sz="8000" dirty="0" smtClean="0"/>
              <a:t>in </a:t>
            </a:r>
            <a:r>
              <a:rPr lang="en-US" sz="8000" dirty="0"/>
              <a:t>FDA’s Center for Drug Evaluation &amp;</a:t>
            </a:r>
            <a:r>
              <a:rPr lang="en-US" sz="8000" dirty="0" smtClean="0"/>
              <a:t> </a:t>
            </a:r>
            <a:r>
              <a:rPr lang="en-US" sz="8000" dirty="0"/>
              <a:t>Research. “The FDA must take a firm stand against companies who prey on </a:t>
            </a:r>
            <a:r>
              <a:rPr lang="en-US" sz="8000" dirty="0" smtClean="0"/>
              <a:t>the </a:t>
            </a:r>
            <a:r>
              <a:rPr lang="en-US" sz="8000" dirty="0"/>
              <a:t>vulnerability of patients seeking hope and relief</a:t>
            </a:r>
            <a:r>
              <a:rPr lang="en-US" sz="8000" dirty="0" smtClean="0"/>
              <a:t>.”</a:t>
            </a:r>
            <a:r>
              <a:rPr lang="en-US" sz="8000" dirty="0"/>
              <a:t> 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8000" dirty="0"/>
              <a:t>8 companies warned </a:t>
            </a:r>
            <a:r>
              <a:rPr lang="en-US" sz="8000" dirty="0" smtClean="0"/>
              <a:t>their </a:t>
            </a:r>
            <a:r>
              <a:rPr lang="en-US" sz="8000" dirty="0"/>
              <a:t>products are unapproved drugs  &amp; </a:t>
            </a:r>
            <a:r>
              <a:rPr lang="en-US" sz="8000" dirty="0" smtClean="0"/>
              <a:t>violation </a:t>
            </a:r>
            <a:r>
              <a:rPr lang="en-US" sz="8000" dirty="0"/>
              <a:t>of federal law to make unproven claims about these </a:t>
            </a:r>
            <a:r>
              <a:rPr lang="en-US" sz="8000" dirty="0" smtClean="0"/>
              <a:t>products</a:t>
            </a:r>
            <a:endParaRPr lang="en-US" sz="8000" dirty="0"/>
          </a:p>
          <a:p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33968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www.fda.gov/NewsEvents/Newsroom/PressAnnouncements/ucm229320.htm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944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FDA Warning </a:t>
            </a:r>
            <a:r>
              <a:rPr lang="en-US" b="1" dirty="0">
                <a:solidFill>
                  <a:schemeClr val="tx2"/>
                </a:solidFill>
              </a:rPr>
              <a:t>L</a:t>
            </a:r>
            <a:r>
              <a:rPr lang="en-US" b="1" dirty="0" smtClean="0">
                <a:solidFill>
                  <a:schemeClr val="tx2"/>
                </a:solidFill>
              </a:rPr>
              <a:t>etters </a:t>
            </a:r>
            <a:r>
              <a:rPr lang="en-US" b="1" dirty="0">
                <a:solidFill>
                  <a:schemeClr val="tx2"/>
                </a:solidFill>
              </a:rPr>
              <a:t>S</a:t>
            </a:r>
            <a:r>
              <a:rPr lang="en-US" b="1" dirty="0" smtClean="0">
                <a:solidFill>
                  <a:schemeClr val="tx2"/>
                </a:solidFill>
              </a:rPr>
              <a:t>ent </a:t>
            </a:r>
            <a:r>
              <a:rPr lang="en-US" b="1" dirty="0">
                <a:solidFill>
                  <a:schemeClr val="tx2"/>
                </a:solidFill>
              </a:rPr>
              <a:t>to: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9296400" cy="5562600"/>
          </a:xfrm>
        </p:spPr>
        <p:txBody>
          <a:bodyPr>
            <a:normAutofit fontScale="40000" lnSpcReduction="20000"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b="1" dirty="0" smtClean="0">
                <a:solidFill>
                  <a:schemeClr val="tx2"/>
                </a:solidFill>
              </a:rPr>
              <a:t>World </a:t>
            </a:r>
            <a:r>
              <a:rPr lang="en-US" sz="5600" b="1" dirty="0">
                <a:solidFill>
                  <a:schemeClr val="tx2"/>
                </a:solidFill>
              </a:rPr>
              <a:t>Health Products, </a:t>
            </a:r>
            <a:r>
              <a:rPr lang="en-US" sz="5600" b="1" dirty="0" smtClean="0">
                <a:solidFill>
                  <a:schemeClr val="tx2"/>
                </a:solidFill>
              </a:rPr>
              <a:t>LLC: </a:t>
            </a:r>
            <a:r>
              <a:rPr lang="en-US" sz="5000" dirty="0"/>
              <a:t>Detoxamin Oral, Detoxamin </a:t>
            </a:r>
            <a:r>
              <a:rPr lang="en-US" sz="5000" dirty="0" smtClean="0"/>
              <a:t>Suppositories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b="1" dirty="0" smtClean="0">
                <a:solidFill>
                  <a:schemeClr val="tx2"/>
                </a:solidFill>
              </a:rPr>
              <a:t>Hormonal </a:t>
            </a:r>
            <a:r>
              <a:rPr lang="en-US" sz="5600" b="1" dirty="0">
                <a:solidFill>
                  <a:schemeClr val="tx2"/>
                </a:solidFill>
              </a:rPr>
              <a:t>Health, </a:t>
            </a:r>
            <a:r>
              <a:rPr lang="en-US" sz="5600" b="1" dirty="0" smtClean="0">
                <a:solidFill>
                  <a:schemeClr val="tx2"/>
                </a:solidFill>
              </a:rPr>
              <a:t>LLC: </a:t>
            </a:r>
            <a:r>
              <a:rPr lang="en-US" sz="5000" dirty="0"/>
              <a:t>Kelatox </a:t>
            </a:r>
            <a:r>
              <a:rPr lang="en-US" sz="5000" dirty="0" smtClean="0"/>
              <a:t>Suppositories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b="1" dirty="0" smtClean="0">
                <a:solidFill>
                  <a:schemeClr val="tx2"/>
                </a:solidFill>
              </a:rPr>
              <a:t>Evenbetternow</a:t>
            </a:r>
            <a:r>
              <a:rPr lang="en-US" sz="5600" b="1" dirty="0">
                <a:solidFill>
                  <a:schemeClr val="tx2"/>
                </a:solidFill>
              </a:rPr>
              <a:t>, </a:t>
            </a:r>
            <a:r>
              <a:rPr lang="en-US" sz="5600" b="1" dirty="0" smtClean="0">
                <a:solidFill>
                  <a:schemeClr val="tx2"/>
                </a:solidFill>
              </a:rPr>
              <a:t>LLC: </a:t>
            </a:r>
            <a:r>
              <a:rPr lang="en-US" sz="5000" dirty="0"/>
              <a:t>Kids Chelat Heavy Metal Chelator, Bio-Chelat Heavy Metal Chelator, Behavior Balance DMG Liquid, AlkaLife Alkaline Drops, NutriBiotic Grapefruit Seed Extract, Natur-Leaf, Kids Clear Detoxifying Clay Baths, EBN Detoxifying Bentonite </a:t>
            </a:r>
            <a:r>
              <a:rPr lang="en-US" sz="5000" dirty="0" smtClean="0"/>
              <a:t>Clay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b="1" dirty="0" smtClean="0">
                <a:solidFill>
                  <a:schemeClr val="tx2"/>
                </a:solidFill>
              </a:rPr>
              <a:t>Maxam Nutraceutics/Maxam Laboratories: </a:t>
            </a:r>
            <a:r>
              <a:rPr lang="en-US" sz="5000" dirty="0"/>
              <a:t>PCA-Rx, PC3x, AFX, AD-Rx, AN-Rx, Anavone, AV-Rx, BioGuard, BSAID, CF-Rx, CreOcell, Dermatotropin, Endotropin, GTF-Rx, IM-Rx, Keto-Plex, Natural Passion, NG-Rx, NX-Rx, OR-Rx, Oxy-Charge, PN-Rx, Ultra-AV, Ultra Pure </a:t>
            </a:r>
            <a:r>
              <a:rPr lang="en-US" sz="5000" dirty="0" smtClean="0"/>
              <a:t>Yohimbe</a:t>
            </a:r>
            <a:endParaRPr lang="en-US" sz="50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b="1" dirty="0" smtClean="0">
                <a:solidFill>
                  <a:schemeClr val="tx2"/>
                </a:solidFill>
              </a:rPr>
              <a:t>Cardio </a:t>
            </a:r>
            <a:r>
              <a:rPr lang="en-US" sz="5600" b="1" dirty="0">
                <a:solidFill>
                  <a:schemeClr val="tx2"/>
                </a:solidFill>
              </a:rPr>
              <a:t>Renew, </a:t>
            </a:r>
            <a:r>
              <a:rPr lang="en-US" sz="5600" b="1" dirty="0" smtClean="0">
                <a:solidFill>
                  <a:schemeClr val="tx2"/>
                </a:solidFill>
              </a:rPr>
              <a:t>Inc: </a:t>
            </a:r>
            <a:r>
              <a:rPr lang="en-US" sz="5000" dirty="0"/>
              <a:t>CardioRenew &amp;</a:t>
            </a:r>
            <a:r>
              <a:rPr lang="en-US" sz="5000" dirty="0" smtClean="0"/>
              <a:t> CardioRestore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b="1" dirty="0" smtClean="0">
                <a:solidFill>
                  <a:schemeClr val="tx2"/>
                </a:solidFill>
              </a:rPr>
              <a:t>Artery </a:t>
            </a:r>
            <a:r>
              <a:rPr lang="en-US" sz="5600" b="1" dirty="0">
                <a:solidFill>
                  <a:schemeClr val="tx2"/>
                </a:solidFill>
              </a:rPr>
              <a:t>Health Institute, </a:t>
            </a:r>
            <a:r>
              <a:rPr lang="en-US" sz="5600" b="1" dirty="0" smtClean="0">
                <a:solidFill>
                  <a:schemeClr val="tx2"/>
                </a:solidFill>
              </a:rPr>
              <a:t>LLC: </a:t>
            </a:r>
            <a:r>
              <a:rPr lang="en-US" sz="5000" dirty="0"/>
              <a:t>Advanced Formula EDTA Oral </a:t>
            </a:r>
            <a:r>
              <a:rPr lang="en-US" sz="5000" dirty="0" smtClean="0"/>
              <a:t>Chelation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b="1" dirty="0" smtClean="0">
                <a:solidFill>
                  <a:schemeClr val="tx2"/>
                </a:solidFill>
              </a:rPr>
              <a:t>Longevity Plus: </a:t>
            </a:r>
            <a:r>
              <a:rPr lang="en-US" sz="5000" dirty="0"/>
              <a:t>Beyond Chelation Improved, EndoKinase, Viral Defense, </a:t>
            </a:r>
            <a:r>
              <a:rPr lang="en-US" sz="5000" dirty="0" smtClean="0"/>
              <a:t>Wobenzym-N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b="1" dirty="0" smtClean="0">
                <a:solidFill>
                  <a:schemeClr val="tx2"/>
                </a:solidFill>
              </a:rPr>
              <a:t>Dr</a:t>
            </a:r>
            <a:r>
              <a:rPr lang="en-US" sz="5600" b="1" dirty="0">
                <a:solidFill>
                  <a:schemeClr val="tx2"/>
                </a:solidFill>
              </a:rPr>
              <a:t>. Rhonda </a:t>
            </a:r>
            <a:r>
              <a:rPr lang="en-US" sz="5600" b="1" dirty="0" smtClean="0">
                <a:solidFill>
                  <a:schemeClr val="tx2"/>
                </a:solidFill>
              </a:rPr>
              <a:t>Henry: </a:t>
            </a:r>
            <a:r>
              <a:rPr lang="en-US" sz="5000" dirty="0"/>
              <a:t>Cardio Chelate (H-870)</a:t>
            </a:r>
          </a:p>
          <a:p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76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ASD Chelation </a:t>
            </a:r>
            <a:r>
              <a:rPr lang="en-US" b="1" dirty="0">
                <a:solidFill>
                  <a:schemeClr val="tx2"/>
                </a:solidFill>
              </a:rPr>
              <a:t>S</a:t>
            </a:r>
            <a:r>
              <a:rPr lang="en-US" b="1" dirty="0" smtClean="0">
                <a:solidFill>
                  <a:schemeClr val="tx2"/>
                </a:solidFill>
              </a:rPr>
              <a:t>tudy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9067800" cy="4953000"/>
          </a:xfrm>
        </p:spPr>
        <p:txBody>
          <a:bodyPr>
            <a:noAutofit/>
          </a:bodyPr>
          <a:lstStyle/>
          <a:p>
            <a:r>
              <a:rPr lang="en-US" sz="2200" dirty="0"/>
              <a:t>National Institute of Mental </a:t>
            </a:r>
            <a:r>
              <a:rPr lang="en-US" sz="2200" dirty="0" smtClean="0"/>
              <a:t>Health  Clinical Trials Identifier: NCT00376194</a:t>
            </a:r>
            <a:endParaRPr lang="en-US" sz="2200" dirty="0"/>
          </a:p>
          <a:p>
            <a:r>
              <a:rPr lang="en-US" sz="2200" dirty="0"/>
              <a:t>First received: </a:t>
            </a:r>
            <a:r>
              <a:rPr lang="en-US" sz="2200" dirty="0" smtClean="0"/>
              <a:t>9/13/06; Last </a:t>
            </a:r>
            <a:r>
              <a:rPr lang="en-US" sz="2200" dirty="0"/>
              <a:t>updated: </a:t>
            </a:r>
            <a:r>
              <a:rPr lang="en-US" sz="2200" dirty="0" smtClean="0"/>
              <a:t>9/17/13</a:t>
            </a:r>
            <a:endParaRPr lang="en-US" sz="2200" dirty="0"/>
          </a:p>
          <a:p>
            <a:r>
              <a:rPr lang="en-US" sz="2200" dirty="0" smtClean="0"/>
              <a:t>Chelation widely </a:t>
            </a:r>
            <a:r>
              <a:rPr lang="en-US" sz="2200" dirty="0"/>
              <a:t>used </a:t>
            </a:r>
            <a:r>
              <a:rPr lang="en-US" sz="2200" dirty="0" smtClean="0"/>
              <a:t>to </a:t>
            </a:r>
            <a:r>
              <a:rPr lang="en-US" sz="2200" dirty="0"/>
              <a:t>treat individuals with </a:t>
            </a:r>
            <a:r>
              <a:rPr lang="en-US" sz="2200" dirty="0" smtClean="0"/>
              <a:t>ASD, </a:t>
            </a:r>
            <a:r>
              <a:rPr lang="en-US" sz="2200" dirty="0"/>
              <a:t>with some surveys estimating </a:t>
            </a:r>
            <a:r>
              <a:rPr lang="en-US" sz="2200" dirty="0" smtClean="0"/>
              <a:t> </a:t>
            </a:r>
            <a:r>
              <a:rPr lang="en-US" sz="2200" dirty="0"/>
              <a:t>1 in 12 children with autism have undergone chelation. </a:t>
            </a:r>
            <a:endParaRPr lang="en-US" sz="2200" dirty="0" smtClean="0"/>
          </a:p>
          <a:p>
            <a:r>
              <a:rPr lang="en-US" sz="2200" dirty="0"/>
              <a:t>W</a:t>
            </a:r>
            <a:r>
              <a:rPr lang="en-US" sz="2200" dirty="0" smtClean="0"/>
              <a:t>idespread </a:t>
            </a:r>
            <a:r>
              <a:rPr lang="en-US" sz="2200" dirty="0"/>
              <a:t>use reflects </a:t>
            </a:r>
            <a:r>
              <a:rPr lang="en-US" sz="2200" dirty="0" smtClean="0"/>
              <a:t>hypothesis ASD caused </a:t>
            </a:r>
            <a:r>
              <a:rPr lang="en-US" sz="2200" dirty="0"/>
              <a:t>by exposure to thimerosal, an </a:t>
            </a:r>
            <a:r>
              <a:rPr lang="en-US" sz="2200" dirty="0" smtClean="0"/>
              <a:t>ethylmercury-based </a:t>
            </a:r>
            <a:r>
              <a:rPr lang="en-US" sz="2200" dirty="0"/>
              <a:t>compound used </a:t>
            </a:r>
            <a:r>
              <a:rPr lang="en-US" sz="2200" dirty="0" smtClean="0"/>
              <a:t>previously as </a:t>
            </a:r>
            <a:r>
              <a:rPr lang="en-US" sz="2200" dirty="0"/>
              <a:t>vaccine </a:t>
            </a:r>
            <a:r>
              <a:rPr lang="en-US" sz="2200" dirty="0" smtClean="0"/>
              <a:t>preservative. </a:t>
            </a:r>
          </a:p>
          <a:p>
            <a:r>
              <a:rPr lang="en-US" sz="2200" dirty="0"/>
              <a:t>P</a:t>
            </a:r>
            <a:r>
              <a:rPr lang="en-US" sz="2200" dirty="0" smtClean="0"/>
              <a:t>revalent use in contrast with </a:t>
            </a:r>
            <a:r>
              <a:rPr lang="en-US" sz="2200" dirty="0"/>
              <a:t>lack of scientific or clinical evidence of </a:t>
            </a:r>
            <a:r>
              <a:rPr lang="en-US" sz="2200" dirty="0" smtClean="0"/>
              <a:t>efficacy. Support based </a:t>
            </a:r>
            <a:r>
              <a:rPr lang="en-US" sz="2200" dirty="0"/>
              <a:t>on single-case reports of benefits of </a:t>
            </a:r>
            <a:r>
              <a:rPr lang="en-US" sz="2200" dirty="0" smtClean="0"/>
              <a:t>DMSA. </a:t>
            </a:r>
          </a:p>
          <a:p>
            <a:r>
              <a:rPr lang="en-US" sz="2200" dirty="0" smtClean="0"/>
              <a:t>Thus, double-blind</a:t>
            </a:r>
            <a:r>
              <a:rPr lang="en-US" sz="2200" dirty="0"/>
              <a:t>, randomized placebo-controlled study </a:t>
            </a:r>
            <a:r>
              <a:rPr lang="en-US" sz="2200" dirty="0" smtClean="0"/>
              <a:t>among </a:t>
            </a:r>
            <a:r>
              <a:rPr lang="en-US" sz="2200" dirty="0"/>
              <a:t>120 children</a:t>
            </a:r>
            <a:r>
              <a:rPr lang="en-US" sz="2200" dirty="0" smtClean="0"/>
              <a:t>, 4-10y </a:t>
            </a:r>
            <a:r>
              <a:rPr lang="en-US" sz="2200" dirty="0"/>
              <a:t>with ASD</a:t>
            </a:r>
            <a:r>
              <a:rPr lang="en-US" sz="2200" dirty="0" smtClean="0"/>
              <a:t> on effects </a:t>
            </a:r>
            <a:r>
              <a:rPr lang="en-US" sz="2200" dirty="0"/>
              <a:t>of </a:t>
            </a:r>
            <a:r>
              <a:rPr lang="en-US" sz="2200" dirty="0" smtClean="0"/>
              <a:t>DMSA </a:t>
            </a:r>
            <a:r>
              <a:rPr lang="en-US" sz="2200" dirty="0"/>
              <a:t>on </a:t>
            </a:r>
            <a:r>
              <a:rPr lang="en-US" sz="2200" dirty="0" smtClean="0"/>
              <a:t>behavior proposed;</a:t>
            </a:r>
          </a:p>
          <a:p>
            <a:r>
              <a:rPr lang="en-US" sz="2200" dirty="0"/>
              <a:t>O</a:t>
            </a:r>
            <a:r>
              <a:rPr lang="en-US" sz="2200" dirty="0" smtClean="0"/>
              <a:t>bjective to </a:t>
            </a:r>
            <a:r>
              <a:rPr lang="en-US" sz="2200" dirty="0"/>
              <a:t>quantify differences in behavioral functioning </a:t>
            </a:r>
            <a:r>
              <a:rPr lang="en-US" sz="2200" dirty="0" smtClean="0"/>
              <a:t>between </a:t>
            </a:r>
            <a:r>
              <a:rPr lang="en-US" sz="2200" dirty="0"/>
              <a:t>chelation treatment group and </a:t>
            </a:r>
            <a:r>
              <a:rPr lang="en-US" sz="2200" dirty="0" smtClean="0"/>
              <a:t>placebo </a:t>
            </a:r>
            <a:r>
              <a:rPr lang="en-US" sz="2200" dirty="0"/>
              <a:t>control group. </a:t>
            </a:r>
            <a:endParaRPr lang="en-US" sz="2200" dirty="0" smtClean="0"/>
          </a:p>
          <a:p>
            <a:r>
              <a:rPr lang="en-US" sz="2200" b="1" dirty="0" smtClean="0"/>
              <a:t>Study withdrawn </a:t>
            </a:r>
            <a:r>
              <a:rPr lang="en-US" sz="2200" b="1" dirty="0"/>
              <a:t>prior </a:t>
            </a:r>
            <a:r>
              <a:rPr lang="en-US" sz="2200" b="1" dirty="0" smtClean="0"/>
              <a:t>to enrollment</a:t>
            </a:r>
            <a:endParaRPr lang="en-US" sz="2200" b="1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633968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clinicaltrials.gov/ct2/show/NCT00376194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4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Remedies </a:t>
            </a:r>
            <a:r>
              <a:rPr lang="en-US" b="1" dirty="0">
                <a:solidFill>
                  <a:schemeClr val="tx2"/>
                </a:solidFill>
              </a:rPr>
              <a:t>E</a:t>
            </a:r>
            <a:r>
              <a:rPr lang="en-US" b="1" dirty="0" smtClean="0">
                <a:solidFill>
                  <a:schemeClr val="tx2"/>
                </a:solidFill>
              </a:rPr>
              <a:t>spoused on the Internet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158081"/>
            <a:ext cx="80772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Vitamins &amp; Minerals</a:t>
            </a:r>
          </a:p>
          <a:p>
            <a:r>
              <a:rPr lang="en-US" dirty="0" smtClean="0"/>
              <a:t>Herbs, Berries and Fruits</a:t>
            </a:r>
          </a:p>
          <a:p>
            <a:r>
              <a:rPr lang="en-US" dirty="0" smtClean="0"/>
              <a:t>Amino Acids</a:t>
            </a:r>
          </a:p>
          <a:p>
            <a:r>
              <a:rPr lang="en-US" dirty="0" smtClean="0"/>
              <a:t>Homeopathic</a:t>
            </a:r>
          </a:p>
          <a:p>
            <a:r>
              <a:rPr lang="en-US" dirty="0" smtClean="0"/>
              <a:t>Low-fat Diet</a:t>
            </a:r>
            <a:endParaRPr lang="en-US" dirty="0"/>
          </a:p>
          <a:p>
            <a:r>
              <a:rPr lang="en-US" dirty="0" smtClean="0"/>
              <a:t>Over-the-counter/Internet </a:t>
            </a:r>
            <a:r>
              <a:rPr lang="en-US" dirty="0"/>
              <a:t>C</a:t>
            </a:r>
            <a:r>
              <a:rPr lang="en-US" dirty="0" smtClean="0"/>
              <a:t>helating </a:t>
            </a:r>
            <a:r>
              <a:rPr lang="en-US" dirty="0"/>
              <a:t>A</a:t>
            </a:r>
            <a:r>
              <a:rPr lang="en-US" dirty="0" smtClean="0"/>
              <a:t>gents</a:t>
            </a:r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120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Future Research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Only clinical trials employing randomized designs </a:t>
            </a:r>
          </a:p>
          <a:p>
            <a:pPr marL="0" indent="0" algn="ctr">
              <a:buNone/>
            </a:pPr>
            <a:r>
              <a:rPr lang="en-US" dirty="0" smtClean="0"/>
              <a:t>can determine whether modifying intake of specific nutrients will actually influence BLLs</a:t>
            </a:r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20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Nutrition and Lead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2117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Human body’s nutritional status may affect absorption, deposition &amp; excretion of lead as well as its toxicity</a:t>
            </a:r>
          </a:p>
          <a:p>
            <a:r>
              <a:rPr lang="en-US" dirty="0" smtClean="0"/>
              <a:t>Existence of potential nutrient-lead interactions suggests optimizing nutritional status may assist in preventing consequences of lead exposure</a:t>
            </a:r>
          </a:p>
          <a:p>
            <a:r>
              <a:rPr lang="en-US" dirty="0" smtClean="0"/>
              <a:t>Physiological </a:t>
            </a:r>
            <a:r>
              <a:rPr lang="en-US" dirty="0"/>
              <a:t>mechanisms </a:t>
            </a:r>
            <a:r>
              <a:rPr lang="en-US" dirty="0" smtClean="0"/>
              <a:t>for potential nutrition-lead </a:t>
            </a:r>
            <a:r>
              <a:rPr lang="en-US" dirty="0"/>
              <a:t>interactions </a:t>
            </a:r>
            <a:r>
              <a:rPr lang="en-US" dirty="0" smtClean="0"/>
              <a:t>include </a:t>
            </a:r>
            <a:r>
              <a:rPr lang="en-US" dirty="0"/>
              <a:t>nutrients: 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inding </a:t>
            </a:r>
            <a:r>
              <a:rPr lang="en-US" dirty="0"/>
              <a:t>lead in the gut,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ompeting </a:t>
            </a:r>
            <a:r>
              <a:rPr lang="en-US" dirty="0"/>
              <a:t>with lead for absorption,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ltering </a:t>
            </a:r>
            <a:r>
              <a:rPr lang="en-US" dirty="0"/>
              <a:t>intestinal cell avidity for lead</a:t>
            </a:r>
            <a:r>
              <a:rPr lang="en-US" dirty="0" smtClean="0"/>
              <a:t>,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ltering </a:t>
            </a:r>
            <a:r>
              <a:rPr lang="en-US" dirty="0"/>
              <a:t>affinity of target tissues for </a:t>
            </a:r>
            <a:r>
              <a:rPr lang="en-US" dirty="0" smtClean="0"/>
              <a:t>lead</a:t>
            </a:r>
          </a:p>
          <a:p>
            <a:pPr lvl="1"/>
            <a:r>
              <a:rPr lang="en-US" dirty="0" smtClean="0"/>
              <a:t>In tissues as antioxidants or anti-inflammatory agents</a:t>
            </a:r>
            <a:endParaRPr lang="en-US" dirty="0"/>
          </a:p>
          <a:p>
            <a:r>
              <a:rPr lang="en-US" dirty="0"/>
              <a:t>Because of </a:t>
            </a:r>
            <a:r>
              <a:rPr lang="en-US" dirty="0" smtClean="0"/>
              <a:t>limited </a:t>
            </a:r>
            <a:r>
              <a:rPr lang="en-US" dirty="0"/>
              <a:t>randomized, controlled experiments of nutritional interventions in children </a:t>
            </a:r>
            <a:r>
              <a:rPr lang="en-US" dirty="0" smtClean="0"/>
              <a:t>and pregnant women with </a:t>
            </a:r>
            <a:r>
              <a:rPr lang="en-US" dirty="0"/>
              <a:t>EBLLs, most recommendations based </a:t>
            </a:r>
            <a:r>
              <a:rPr lang="en-US" dirty="0" smtClean="0"/>
              <a:t>on: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/>
              <a:t>accepted nutrition principles</a:t>
            </a:r>
          </a:p>
          <a:p>
            <a:pPr lvl="1"/>
            <a:r>
              <a:rPr lang="en-US" dirty="0"/>
              <a:t>Results of </a:t>
            </a:r>
            <a:r>
              <a:rPr lang="en-US" dirty="0" smtClean="0"/>
              <a:t>non-pregnant adult</a:t>
            </a:r>
            <a:r>
              <a:rPr lang="en-US" dirty="0"/>
              <a:t>, animal or cross sectional studies</a:t>
            </a:r>
          </a:p>
          <a:p>
            <a:pPr lvl="1"/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96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Vitamins and Minerals</a:t>
            </a:r>
            <a:endParaRPr lang="en-US" sz="6600" b="1" dirty="0">
              <a:solidFill>
                <a:schemeClr val="tx2"/>
              </a:solidFill>
            </a:endParaRPr>
          </a:p>
        </p:txBody>
      </p:sp>
      <p:pic>
        <p:nvPicPr>
          <p:cNvPr id="3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7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599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Calcium For </a:t>
            </a:r>
            <a:r>
              <a:rPr lang="en-US" b="1" dirty="0">
                <a:solidFill>
                  <a:schemeClr val="tx2"/>
                </a:solidFill>
              </a:rPr>
              <a:t>P</a:t>
            </a:r>
            <a:r>
              <a:rPr lang="en-US" b="1" dirty="0" smtClean="0">
                <a:solidFill>
                  <a:schemeClr val="tx2"/>
                </a:solidFill>
              </a:rPr>
              <a:t>regnant Women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43000"/>
            <a:ext cx="8780463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Competes </a:t>
            </a:r>
            <a:r>
              <a:rPr lang="en-US" dirty="0"/>
              <a:t>with lead for enzyme systems &amp;</a:t>
            </a:r>
            <a:r>
              <a:rPr lang="en-US" dirty="0" smtClean="0"/>
              <a:t> </a:t>
            </a:r>
            <a:r>
              <a:rPr lang="en-US" dirty="0"/>
              <a:t>can inhibit its absorption &amp;</a:t>
            </a:r>
            <a:r>
              <a:rPr lang="en-US" dirty="0" smtClean="0"/>
              <a:t> </a:t>
            </a:r>
            <a:r>
              <a:rPr lang="en-US" dirty="0"/>
              <a:t>bioavailability.</a:t>
            </a:r>
          </a:p>
          <a:p>
            <a:r>
              <a:rPr lang="en-US" dirty="0" smtClean="0"/>
              <a:t>Increased </a:t>
            </a:r>
            <a:r>
              <a:rPr lang="en-US" dirty="0"/>
              <a:t>lead absorption &amp;</a:t>
            </a:r>
            <a:r>
              <a:rPr lang="en-US" dirty="0" smtClean="0"/>
              <a:t> </a:t>
            </a:r>
            <a:r>
              <a:rPr lang="en-US" dirty="0"/>
              <a:t>tissue retention among overtly </a:t>
            </a:r>
            <a:r>
              <a:rPr lang="en-US" dirty="0" smtClean="0"/>
              <a:t>Ca-deficient </a:t>
            </a:r>
            <a:r>
              <a:rPr lang="en-US" dirty="0"/>
              <a:t>experimental animals </a:t>
            </a:r>
            <a:r>
              <a:rPr lang="en-US" dirty="0" smtClean="0"/>
              <a:t>confirmed </a:t>
            </a:r>
            <a:r>
              <a:rPr lang="en-US" dirty="0"/>
              <a:t>in multiple species. </a:t>
            </a:r>
            <a:endParaRPr lang="en-US" dirty="0" smtClean="0"/>
          </a:p>
          <a:p>
            <a:r>
              <a:rPr lang="en-US" dirty="0"/>
              <a:t>Confirmation </a:t>
            </a:r>
            <a:r>
              <a:rPr lang="en-US" dirty="0" smtClean="0"/>
              <a:t>of </a:t>
            </a:r>
            <a:r>
              <a:rPr lang="en-US" dirty="0"/>
              <a:t>impact of low dietary </a:t>
            </a:r>
            <a:r>
              <a:rPr lang="en-US" dirty="0" smtClean="0"/>
              <a:t>Ca </a:t>
            </a:r>
            <a:r>
              <a:rPr lang="en-US" dirty="0"/>
              <a:t>intakes </a:t>
            </a:r>
            <a:r>
              <a:rPr lang="en-US" dirty="0" smtClean="0"/>
              <a:t>also found </a:t>
            </a:r>
            <a:r>
              <a:rPr lang="en-US" dirty="0"/>
              <a:t>among human subjects </a:t>
            </a:r>
            <a:r>
              <a:rPr lang="en-US" dirty="0" smtClean="0"/>
              <a:t>with </a:t>
            </a:r>
            <a:r>
              <a:rPr lang="en-US" dirty="0"/>
              <a:t>increased lead absorption when </a:t>
            </a:r>
            <a:r>
              <a:rPr lang="en-US" dirty="0" smtClean="0"/>
              <a:t>diets low </a:t>
            </a:r>
            <a:r>
              <a:rPr lang="en-US" dirty="0"/>
              <a:t>in </a:t>
            </a:r>
            <a:r>
              <a:rPr lang="en-US" dirty="0" smtClean="0"/>
              <a:t>Ca </a:t>
            </a:r>
          </a:p>
          <a:p>
            <a:r>
              <a:rPr lang="en-US" dirty="0" smtClean="0"/>
              <a:t>Ca 1,200mg </a:t>
            </a:r>
            <a:r>
              <a:rPr lang="en-US" dirty="0"/>
              <a:t>at </a:t>
            </a:r>
            <a:r>
              <a:rPr lang="en-US" dirty="0" smtClean="0"/>
              <a:t>bedtime </a:t>
            </a:r>
            <a:r>
              <a:rPr lang="en-US" dirty="0"/>
              <a:t>during </a:t>
            </a:r>
            <a:r>
              <a:rPr lang="en-US" dirty="0" smtClean="0"/>
              <a:t>3rd </a:t>
            </a:r>
            <a:r>
              <a:rPr lang="en-US" dirty="0"/>
              <a:t>trimester of pregnancy </a:t>
            </a:r>
            <a:r>
              <a:rPr lang="en-US" dirty="0" smtClean="0"/>
              <a:t>shown</a:t>
            </a:r>
            <a:r>
              <a:rPr lang="en-US" dirty="0"/>
              <a:t>, in </a:t>
            </a:r>
            <a:r>
              <a:rPr lang="en-US" dirty="0" smtClean="0"/>
              <a:t>randomized </a:t>
            </a:r>
            <a:r>
              <a:rPr lang="en-US" dirty="0"/>
              <a:t>crossover </a:t>
            </a:r>
            <a:r>
              <a:rPr lang="en-US" dirty="0" smtClean="0"/>
              <a:t>trial, </a:t>
            </a:r>
            <a:r>
              <a:rPr lang="en-US" dirty="0"/>
              <a:t>to reduce maternal bone resorption by 14</a:t>
            </a:r>
            <a:r>
              <a:rPr lang="en-US" dirty="0" smtClean="0"/>
              <a:t>%, </a:t>
            </a:r>
            <a:r>
              <a:rPr lang="en-US" dirty="0"/>
              <a:t>suggesting </a:t>
            </a:r>
            <a:r>
              <a:rPr lang="en-US" dirty="0" smtClean="0"/>
              <a:t>Ca </a:t>
            </a:r>
            <a:r>
              <a:rPr lang="en-US" dirty="0"/>
              <a:t>supplements may reduce maternal bone lead mobilization during </a:t>
            </a:r>
            <a:r>
              <a:rPr lang="en-US" dirty="0" smtClean="0"/>
              <a:t>3rd trimester. </a:t>
            </a:r>
          </a:p>
          <a:p>
            <a:r>
              <a:rPr lang="en-US" dirty="0" smtClean="0"/>
              <a:t>Ca </a:t>
            </a:r>
            <a:r>
              <a:rPr lang="en-US" dirty="0"/>
              <a:t>supplementation </a:t>
            </a:r>
            <a:r>
              <a:rPr lang="en-US" dirty="0" smtClean="0"/>
              <a:t>associated </a:t>
            </a:r>
            <a:r>
              <a:rPr lang="en-US" dirty="0"/>
              <a:t>with modest reductions in </a:t>
            </a:r>
            <a:r>
              <a:rPr lang="en-US" dirty="0" smtClean="0"/>
              <a:t>BLLs </a:t>
            </a:r>
            <a:r>
              <a:rPr lang="en-US" dirty="0"/>
              <a:t>both </a:t>
            </a:r>
            <a:r>
              <a:rPr lang="en-US" dirty="0" smtClean="0"/>
              <a:t>during </a:t>
            </a:r>
            <a:r>
              <a:rPr lang="en-US" dirty="0"/>
              <a:t>pregnancy &amp;</a:t>
            </a:r>
            <a:r>
              <a:rPr lang="en-US" dirty="0" smtClean="0"/>
              <a:t> </a:t>
            </a:r>
            <a:r>
              <a:rPr lang="en-US" dirty="0"/>
              <a:t>lactation. Suppression of bone </a:t>
            </a:r>
            <a:r>
              <a:rPr lang="en-US" dirty="0" smtClean="0"/>
              <a:t>resorption most </a:t>
            </a:r>
            <a:r>
              <a:rPr lang="en-US" dirty="0"/>
              <a:t>likely mechanism, although reduced absorption </a:t>
            </a:r>
            <a:r>
              <a:rPr lang="en-US" dirty="0" smtClean="0"/>
              <a:t>from GI tract </a:t>
            </a:r>
            <a:r>
              <a:rPr lang="en-US" dirty="0"/>
              <a:t>may </a:t>
            </a:r>
            <a:r>
              <a:rPr lang="en-US" dirty="0" smtClean="0"/>
              <a:t>contribute.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For </a:t>
            </a:r>
            <a:r>
              <a:rPr lang="en-US" b="1" dirty="0">
                <a:solidFill>
                  <a:schemeClr val="tx2"/>
                </a:solidFill>
              </a:rPr>
              <a:t>pregnant &amp;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lactating women with BLLs ≥</a:t>
            </a:r>
            <a:r>
              <a:rPr lang="en-US" b="1" dirty="0" smtClean="0">
                <a:solidFill>
                  <a:schemeClr val="tx2"/>
                </a:solidFill>
              </a:rPr>
              <a:t>5μg/dL </a:t>
            </a:r>
            <a:r>
              <a:rPr lang="en-US" b="1" dirty="0">
                <a:solidFill>
                  <a:schemeClr val="tx2"/>
                </a:solidFill>
              </a:rPr>
              <a:t>or </a:t>
            </a:r>
            <a:r>
              <a:rPr lang="en-US" b="1" dirty="0" smtClean="0">
                <a:solidFill>
                  <a:schemeClr val="tx2"/>
                </a:solidFill>
              </a:rPr>
              <a:t>history </a:t>
            </a:r>
            <a:r>
              <a:rPr lang="en-US" b="1" dirty="0">
                <a:solidFill>
                  <a:schemeClr val="tx2"/>
                </a:solidFill>
              </a:rPr>
              <a:t>of lead </a:t>
            </a:r>
            <a:r>
              <a:rPr lang="en-US" b="1" dirty="0" smtClean="0">
                <a:solidFill>
                  <a:schemeClr val="tx2"/>
                </a:solidFill>
              </a:rPr>
              <a:t>exposure, 2,000 </a:t>
            </a:r>
            <a:r>
              <a:rPr lang="en-US" b="1" dirty="0">
                <a:solidFill>
                  <a:schemeClr val="tx2"/>
                </a:solidFill>
              </a:rPr>
              <a:t>mg </a:t>
            </a:r>
            <a:r>
              <a:rPr lang="en-US" b="1" dirty="0" smtClean="0">
                <a:solidFill>
                  <a:schemeClr val="tx2"/>
                </a:solidFill>
              </a:rPr>
              <a:t>of calcium daily </a:t>
            </a:r>
            <a:r>
              <a:rPr lang="en-US" b="1" dirty="0">
                <a:solidFill>
                  <a:schemeClr val="tx2"/>
                </a:solidFill>
              </a:rPr>
              <a:t>should be maintained either through diet or in combination with supplements. </a:t>
            </a:r>
            <a:endParaRPr lang="en-US" dirty="0">
              <a:solidFill>
                <a:schemeClr val="tx2"/>
              </a:solidFill>
            </a:endParaRPr>
          </a:p>
          <a:p>
            <a:endParaRPr lang="en-US" sz="2200" dirty="0" smtClean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155015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CDC. Guidelines for the Identification and Management of Lead Exposure in Pregnant and Lactating Women (2010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817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Calcium for Children</a:t>
            </a:r>
            <a:r>
              <a:rPr lang="en-US" b="1" baseline="30000" dirty="0" smtClean="0">
                <a:solidFill>
                  <a:schemeClr val="tx2"/>
                </a:solidFill>
              </a:rPr>
              <a:t>1</a:t>
            </a:r>
            <a:endParaRPr lang="en-US" b="1" baseline="30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44563"/>
            <a:ext cx="8915400" cy="57150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L</a:t>
            </a:r>
            <a:r>
              <a:rPr lang="en-US" sz="4400" dirty="0" smtClean="0"/>
              <a:t>ittle </a:t>
            </a:r>
            <a:r>
              <a:rPr lang="en-US" sz="4400" dirty="0"/>
              <a:t>evidence </a:t>
            </a:r>
            <a:r>
              <a:rPr lang="en-US" sz="4400" dirty="0" smtClean="0"/>
              <a:t>child </a:t>
            </a:r>
            <a:r>
              <a:rPr lang="en-US" sz="4400" dirty="0"/>
              <a:t>typically considered at </a:t>
            </a:r>
            <a:r>
              <a:rPr lang="en-US" sz="4400" dirty="0" smtClean="0"/>
              <a:t>risk </a:t>
            </a:r>
            <a:r>
              <a:rPr lang="en-US" sz="4400" dirty="0"/>
              <a:t>for lead </a:t>
            </a:r>
            <a:r>
              <a:rPr lang="en-US" sz="4400" dirty="0" smtClean="0"/>
              <a:t>exposure </a:t>
            </a:r>
            <a:r>
              <a:rPr lang="en-US" sz="4400" dirty="0"/>
              <a:t>at greater risk for low calcium intake than children without EBLLs. </a:t>
            </a:r>
            <a:endParaRPr lang="en-US" sz="4400" dirty="0" smtClean="0"/>
          </a:p>
          <a:p>
            <a:r>
              <a:rPr lang="en-US" sz="4400" dirty="0" smtClean="0"/>
              <a:t>However</a:t>
            </a:r>
            <a:r>
              <a:rPr lang="en-US" sz="4400" dirty="0"/>
              <a:t>, because </a:t>
            </a:r>
            <a:r>
              <a:rPr lang="en-US" sz="4400" dirty="0" smtClean="0"/>
              <a:t>of frequency </a:t>
            </a:r>
            <a:r>
              <a:rPr lang="en-US" sz="4400" dirty="0"/>
              <a:t>of </a:t>
            </a:r>
            <a:r>
              <a:rPr lang="en-US" sz="4400" dirty="0" smtClean="0"/>
              <a:t>inadequate </a:t>
            </a:r>
            <a:r>
              <a:rPr lang="en-US" sz="4400" dirty="0"/>
              <a:t>intake among </a:t>
            </a:r>
            <a:r>
              <a:rPr lang="en-US" sz="4400" dirty="0" smtClean="0"/>
              <a:t>children</a:t>
            </a:r>
            <a:r>
              <a:rPr lang="en-US" sz="4400" dirty="0"/>
              <a:t>, </a:t>
            </a:r>
            <a:r>
              <a:rPr lang="en-US" sz="4400" dirty="0" smtClean="0"/>
              <a:t>important </a:t>
            </a:r>
            <a:r>
              <a:rPr lang="en-US" sz="4400" dirty="0"/>
              <a:t>to verify </a:t>
            </a:r>
            <a:r>
              <a:rPr lang="en-US" sz="4400" dirty="0" smtClean="0"/>
              <a:t>child </a:t>
            </a:r>
            <a:r>
              <a:rPr lang="en-US" sz="4400" dirty="0"/>
              <a:t>with </a:t>
            </a:r>
            <a:r>
              <a:rPr lang="en-US" sz="4400" dirty="0" smtClean="0"/>
              <a:t>EBLL receiving </a:t>
            </a:r>
            <a:r>
              <a:rPr lang="en-US" sz="4400" dirty="0"/>
              <a:t>enough </a:t>
            </a:r>
            <a:r>
              <a:rPr lang="en-US" sz="4400" dirty="0" smtClean="0"/>
              <a:t>Ca. </a:t>
            </a:r>
          </a:p>
          <a:p>
            <a:r>
              <a:rPr lang="en-US" sz="4400" dirty="0" smtClean="0"/>
              <a:t>Results </a:t>
            </a:r>
            <a:r>
              <a:rPr lang="en-US" sz="4400" dirty="0"/>
              <a:t>of both animal  &amp; human studies provide good evidence </a:t>
            </a:r>
            <a:r>
              <a:rPr lang="en-US" sz="4400" dirty="0" smtClean="0"/>
              <a:t>dietary </a:t>
            </a:r>
            <a:r>
              <a:rPr lang="en-US" sz="4400" dirty="0"/>
              <a:t>calcium competitively inhibits lead absorption.</a:t>
            </a:r>
          </a:p>
          <a:p>
            <a:pPr lvl="1"/>
            <a:r>
              <a:rPr lang="en-US" sz="3600" dirty="0"/>
              <a:t>Results of one cross-sectional study of older children with controls for SES show inverse association between dietary calcium intake &amp; BLLs. </a:t>
            </a:r>
          </a:p>
          <a:p>
            <a:pPr lvl="1"/>
            <a:r>
              <a:rPr lang="en-US" sz="3600" dirty="0" smtClean="0"/>
              <a:t>Limited studies </a:t>
            </a:r>
            <a:r>
              <a:rPr lang="en-US" sz="3600" dirty="0"/>
              <a:t>evaluating </a:t>
            </a:r>
            <a:r>
              <a:rPr lang="en-US" sz="3600" dirty="0" smtClean="0"/>
              <a:t>Ca supplementation in young </a:t>
            </a:r>
            <a:r>
              <a:rPr lang="en-US" sz="3600" dirty="0"/>
              <a:t>children with </a:t>
            </a:r>
            <a:r>
              <a:rPr lang="en-US" sz="3600" dirty="0" smtClean="0"/>
              <a:t>low Ca </a:t>
            </a:r>
            <a:r>
              <a:rPr lang="en-US" sz="3600" dirty="0"/>
              <a:t>intakes </a:t>
            </a:r>
            <a:r>
              <a:rPr lang="en-US" sz="3600" dirty="0" smtClean="0"/>
              <a:t>&amp; EBLLs showed inconsistent results </a:t>
            </a:r>
            <a:r>
              <a:rPr lang="en-US" sz="3600" smtClean="0"/>
              <a:t>in lowering BLL </a:t>
            </a:r>
            <a:r>
              <a:rPr lang="en-US" sz="3600" dirty="0" smtClean="0"/>
              <a:t>after 3m</a:t>
            </a:r>
            <a:r>
              <a:rPr lang="en-US" sz="3600" baseline="30000" dirty="0" smtClean="0"/>
              <a:t>2 </a:t>
            </a:r>
            <a:endParaRPr lang="en-US" sz="3600" baseline="30000" dirty="0"/>
          </a:p>
          <a:p>
            <a:pPr lvl="1"/>
            <a:r>
              <a:rPr lang="en-US" sz="3600" dirty="0"/>
              <a:t>Results of studies among older children &amp;</a:t>
            </a:r>
            <a:r>
              <a:rPr lang="en-US" sz="3600" dirty="0" smtClean="0"/>
              <a:t> </a:t>
            </a:r>
            <a:r>
              <a:rPr lang="en-US" sz="3600" dirty="0"/>
              <a:t>adults, animal </a:t>
            </a:r>
            <a:r>
              <a:rPr lang="en-US" sz="3600" dirty="0" smtClean="0"/>
              <a:t>studies </a:t>
            </a:r>
            <a:r>
              <a:rPr lang="en-US" sz="3600" dirty="0"/>
              <a:t>&amp;</a:t>
            </a:r>
            <a:r>
              <a:rPr lang="en-US" sz="3600" dirty="0" smtClean="0"/>
              <a:t> </a:t>
            </a:r>
            <a:r>
              <a:rPr lang="en-US" sz="3600" dirty="0"/>
              <a:t>cross-sectional studies all reinforce importance of adequate calcium </a:t>
            </a:r>
            <a:r>
              <a:rPr lang="en-US" sz="3600" dirty="0" smtClean="0"/>
              <a:t>intake. </a:t>
            </a:r>
            <a:endParaRPr lang="en-US" sz="3600" dirty="0"/>
          </a:p>
          <a:p>
            <a:pPr lvl="1"/>
            <a:r>
              <a:rPr lang="en-US" sz="3600" dirty="0"/>
              <a:t>However, </a:t>
            </a:r>
            <a:r>
              <a:rPr lang="en-US" sz="3600" dirty="0" smtClean="0"/>
              <a:t>no </a:t>
            </a:r>
            <a:r>
              <a:rPr lang="en-US" sz="3600" dirty="0"/>
              <a:t>clinical evidence </a:t>
            </a:r>
            <a:r>
              <a:rPr lang="en-US" sz="3600" dirty="0" smtClean="0"/>
              <a:t>supplementation </a:t>
            </a:r>
            <a:r>
              <a:rPr lang="en-US" sz="3600" dirty="0"/>
              <a:t>of calcium </a:t>
            </a:r>
            <a:r>
              <a:rPr lang="en-US" sz="3600" dirty="0" smtClean="0"/>
              <a:t>beyond </a:t>
            </a:r>
            <a:r>
              <a:rPr lang="en-US" sz="3600" dirty="0"/>
              <a:t>recommended level in children with EBLLs has a clinical effect on the BLLs; </a:t>
            </a:r>
            <a:endParaRPr lang="en-US" sz="3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2"/>
                </a:solidFill>
              </a:rPr>
              <a:t>T</a:t>
            </a:r>
            <a:r>
              <a:rPr lang="en-US" sz="4400" b="1" dirty="0" smtClean="0">
                <a:solidFill>
                  <a:schemeClr val="tx2"/>
                </a:solidFill>
              </a:rPr>
              <a:t>herefore, calcium supplementation </a:t>
            </a:r>
            <a:r>
              <a:rPr lang="en-US" sz="4400" b="1" dirty="0">
                <a:solidFill>
                  <a:schemeClr val="tx2"/>
                </a:solidFill>
              </a:rPr>
              <a:t>in children with EBLLs </a:t>
            </a:r>
            <a:r>
              <a:rPr lang="en-US" sz="4400" b="1" dirty="0" smtClean="0">
                <a:solidFill>
                  <a:schemeClr val="tx2"/>
                </a:solidFill>
              </a:rPr>
              <a:t>not recommended beyond Adequate Intake </a:t>
            </a:r>
            <a:r>
              <a:rPr lang="en-US" sz="4400" b="1" dirty="0">
                <a:solidFill>
                  <a:schemeClr val="tx2"/>
                </a:solidFill>
              </a:rPr>
              <a:t>levels. </a:t>
            </a:r>
            <a:endParaRPr lang="en-US" sz="4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800" b="1" dirty="0" smtClean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50" y="5924182"/>
            <a:ext cx="7258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Managing </a:t>
            </a:r>
            <a:r>
              <a:rPr lang="en-US" sz="1200" dirty="0"/>
              <a:t>Elevated Blood Lead Levels Among Young Children: Recommendations from the Advisory Committee on Childhood Lead Poisoning Prevention, Centers for Disease Control &amp; Prevention, Atlanta 2002</a:t>
            </a:r>
            <a:r>
              <a:rPr lang="en-US" sz="1200" dirty="0" smtClean="0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sz="1200" dirty="0" smtClean="0"/>
              <a:t>Markowitz </a:t>
            </a:r>
            <a:r>
              <a:rPr lang="en-US" sz="1200" dirty="0"/>
              <a:t>ME, </a:t>
            </a:r>
            <a:r>
              <a:rPr lang="en-US" sz="1200" dirty="0" err="1"/>
              <a:t>Sinnett</a:t>
            </a:r>
            <a:r>
              <a:rPr lang="en-US" sz="1200" dirty="0"/>
              <a:t> M, Rosen JF.</a:t>
            </a:r>
            <a:r>
              <a:rPr lang="en-US" sz="1200" b="1" dirty="0"/>
              <a:t> </a:t>
            </a:r>
            <a:r>
              <a:rPr lang="en-US" sz="1200" dirty="0"/>
              <a:t>A randomized trial of calcium supplementation for childhood lead poisoning. </a:t>
            </a:r>
            <a:r>
              <a:rPr lang="en-US" sz="1200" i="1" dirty="0"/>
              <a:t>Pediatrics. </a:t>
            </a:r>
            <a:r>
              <a:rPr lang="en-US" sz="1200" dirty="0"/>
              <a:t>2004 Jan;113(1 Pt 1):e34-9</a:t>
            </a:r>
          </a:p>
          <a:p>
            <a:pPr marL="228600" indent="-228600">
              <a:buAutoNum type="arabi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159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Iron </a:t>
            </a:r>
            <a:r>
              <a:rPr lang="en-US" b="1" dirty="0">
                <a:solidFill>
                  <a:schemeClr val="tx2"/>
                </a:solidFill>
              </a:rPr>
              <a:t>f</a:t>
            </a:r>
            <a:r>
              <a:rPr lang="en-US" b="1" dirty="0" smtClean="0">
                <a:solidFill>
                  <a:schemeClr val="tx2"/>
                </a:solidFill>
              </a:rPr>
              <a:t>or Pregnant </a:t>
            </a:r>
            <a:r>
              <a:rPr lang="en-US" b="1" dirty="0">
                <a:solidFill>
                  <a:schemeClr val="tx2"/>
                </a:solidFill>
              </a:rPr>
              <a:t>W</a:t>
            </a:r>
            <a:r>
              <a:rPr lang="en-US" b="1" dirty="0" smtClean="0">
                <a:solidFill>
                  <a:schemeClr val="tx2"/>
                </a:solidFill>
              </a:rPr>
              <a:t>omen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3" y="1371600"/>
            <a:ext cx="88392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Studies </a:t>
            </a:r>
            <a:r>
              <a:rPr lang="en-US" dirty="0" smtClean="0"/>
              <a:t>of </a:t>
            </a:r>
            <a:r>
              <a:rPr lang="en-US" dirty="0"/>
              <a:t>effect of iron supplementation in lead poisoned </a:t>
            </a:r>
            <a:r>
              <a:rPr lang="en-US" dirty="0" smtClean="0"/>
              <a:t>pregnant women </a:t>
            </a:r>
            <a:r>
              <a:rPr lang="en-US" dirty="0"/>
              <a:t>not </a:t>
            </a:r>
            <a:r>
              <a:rPr lang="en-US" dirty="0" smtClean="0"/>
              <a:t>available</a:t>
            </a:r>
          </a:p>
          <a:p>
            <a:r>
              <a:rPr lang="en-US" dirty="0"/>
              <a:t>I</a:t>
            </a:r>
            <a:r>
              <a:rPr lang="en-US" dirty="0" smtClean="0"/>
              <a:t>ron </a:t>
            </a:r>
            <a:r>
              <a:rPr lang="en-US" dirty="0"/>
              <a:t>supplementation in pregnant &amp;</a:t>
            </a:r>
            <a:r>
              <a:rPr lang="en-US" dirty="0" smtClean="0"/>
              <a:t> </a:t>
            </a:r>
            <a:r>
              <a:rPr lang="en-US" dirty="0"/>
              <a:t>lactating women should be consistent with those given for pregnancy &amp;</a:t>
            </a:r>
            <a:r>
              <a:rPr lang="en-US" dirty="0" smtClean="0"/>
              <a:t> lactation </a:t>
            </a:r>
          </a:p>
          <a:p>
            <a:r>
              <a:rPr lang="en-US" dirty="0" smtClean="0"/>
              <a:t>No </a:t>
            </a:r>
            <a:r>
              <a:rPr lang="en-US" dirty="0"/>
              <a:t>additional iron </a:t>
            </a:r>
            <a:r>
              <a:rPr lang="en-US" dirty="0" smtClean="0"/>
              <a:t>supplementation </a:t>
            </a:r>
            <a:r>
              <a:rPr lang="en-US" dirty="0"/>
              <a:t>recommended for women with </a:t>
            </a:r>
            <a:r>
              <a:rPr lang="en-US" dirty="0" smtClean="0"/>
              <a:t>EBLLs </a:t>
            </a:r>
          </a:p>
          <a:p>
            <a:r>
              <a:rPr lang="en-US" b="1" dirty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ron </a:t>
            </a:r>
            <a:r>
              <a:rPr lang="en-US" b="1" dirty="0">
                <a:solidFill>
                  <a:schemeClr val="tx2"/>
                </a:solidFill>
              </a:rPr>
              <a:t>status </a:t>
            </a:r>
            <a:r>
              <a:rPr lang="en-US" b="1" dirty="0" smtClean="0">
                <a:solidFill>
                  <a:schemeClr val="tx2"/>
                </a:solidFill>
              </a:rPr>
              <a:t>should </a:t>
            </a:r>
            <a:r>
              <a:rPr lang="en-US" b="1" dirty="0">
                <a:solidFill>
                  <a:schemeClr val="tx2"/>
                </a:solidFill>
              </a:rPr>
              <a:t>be evaluated &amp;</a:t>
            </a:r>
            <a:r>
              <a:rPr lang="en-US" b="1" dirty="0" smtClean="0">
                <a:solidFill>
                  <a:schemeClr val="tx2"/>
                </a:solidFill>
              </a:rPr>
              <a:t> supplementation </a:t>
            </a:r>
            <a:r>
              <a:rPr lang="en-US" b="1" dirty="0">
                <a:solidFill>
                  <a:schemeClr val="tx2"/>
                </a:solidFill>
              </a:rPr>
              <a:t>provided to correct any </a:t>
            </a:r>
            <a:r>
              <a:rPr lang="en-US" b="1" dirty="0" smtClean="0">
                <a:solidFill>
                  <a:schemeClr val="tx2"/>
                </a:solidFill>
              </a:rPr>
              <a:t>deficiency </a:t>
            </a:r>
          </a:p>
        </p:txBody>
      </p:sp>
      <p:pic>
        <p:nvPicPr>
          <p:cNvPr id="4" name="Picture 0" descr="health_colo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389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096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CDC. Guidelines for the Identification and Management of Lead Exposure in Pregnant and Lactating Women (2010</a:t>
            </a:r>
            <a:r>
              <a:rPr lang="en-US" sz="1200" dirty="0" smtClean="0"/>
              <a:t>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142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4843</Words>
  <Application>Microsoft Office PowerPoint</Application>
  <PresentationFormat>On-screen Show (4:3)</PresentationFormat>
  <Paragraphs>348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Alternative Treatments For Lead Poisoning </vt:lpstr>
      <vt:lpstr>Chelation for BLLs &gt; 45µg/dL  Remains Standard Therapy</vt:lpstr>
      <vt:lpstr>Treatment for Lead Poisoning</vt:lpstr>
      <vt:lpstr>Remedies Espoused on the Internet</vt:lpstr>
      <vt:lpstr>Nutrition and Lead</vt:lpstr>
      <vt:lpstr>Vitamins and Minerals</vt:lpstr>
      <vt:lpstr>Calcium For Pregnant Women </vt:lpstr>
      <vt:lpstr>Calcium for Children1</vt:lpstr>
      <vt:lpstr>Iron for Pregnant Women</vt:lpstr>
      <vt:lpstr>Iron for Children1</vt:lpstr>
      <vt:lpstr>Vitamin C for Pregnant Women </vt:lpstr>
      <vt:lpstr>Vitamin C for Children</vt:lpstr>
      <vt:lpstr>Vitamin D</vt:lpstr>
      <vt:lpstr>Zinc</vt:lpstr>
      <vt:lpstr>Selenium (Se)</vt:lpstr>
      <vt:lpstr>β-carotene</vt:lpstr>
      <vt:lpstr>β-carotene Results</vt:lpstr>
      <vt:lpstr>Herbs, Berries &amp; Fruits</vt:lpstr>
      <vt:lpstr>Garlic (Allium sativum)</vt:lpstr>
      <vt:lpstr>Cilantro (Coriandrum Sativum)</vt:lpstr>
      <vt:lpstr>Cilantro Results</vt:lpstr>
      <vt:lpstr> Seabuckthorn Juice  </vt:lpstr>
      <vt:lpstr>Seabuckthorn Juice Results</vt:lpstr>
      <vt:lpstr>Coconut Water</vt:lpstr>
      <vt:lpstr>Coconut Water Results</vt:lpstr>
      <vt:lpstr>Olive Leaves</vt:lpstr>
      <vt:lpstr>Turmeric</vt:lpstr>
      <vt:lpstr>Turmeric Results</vt:lpstr>
      <vt:lpstr>Contaminated Turmeric in NYC</vt:lpstr>
      <vt:lpstr>PowerPoint Presentation</vt:lpstr>
      <vt:lpstr>N-acetylcysteine (NAC)</vt:lpstr>
      <vt:lpstr>Taurine</vt:lpstr>
      <vt:lpstr>Other Remedies</vt:lpstr>
      <vt:lpstr>Homeopathic:  Plumbum metallicum </vt:lpstr>
      <vt:lpstr>Low-Fat Diets</vt:lpstr>
      <vt:lpstr>Oral Chelating Agents</vt:lpstr>
      <vt:lpstr>FDA Warning of Unapproved  Chelation Products 10/14/10</vt:lpstr>
      <vt:lpstr>FDA Warning Letters Sent to: </vt:lpstr>
      <vt:lpstr>ASD Chelation Study </vt:lpstr>
      <vt:lpstr>Future Research</vt:lpstr>
    </vt:vector>
  </TitlesOfParts>
  <Company>NYC Department of Health and Mental Hygiene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Treatments For Lead Poisoning</dc:title>
  <dc:creator>Jacqueline Ehrlich</dc:creator>
  <cp:lastModifiedBy>Morri</cp:lastModifiedBy>
  <cp:revision>211</cp:revision>
  <cp:lastPrinted>2016-10-21T18:50:29Z</cp:lastPrinted>
  <dcterms:created xsi:type="dcterms:W3CDTF">2016-06-15T18:56:01Z</dcterms:created>
  <dcterms:modified xsi:type="dcterms:W3CDTF">2016-11-07T20:38:14Z</dcterms:modified>
</cp:coreProperties>
</file>